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
  </p:notesMasterIdLst>
  <p:handoutMasterIdLst>
    <p:handoutMasterId r:id="rId8"/>
  </p:handoutMasterIdLst>
  <p:sldIdLst>
    <p:sldId id="258" r:id="rId2"/>
    <p:sldId id="276" r:id="rId3"/>
    <p:sldId id="280" r:id="rId4"/>
    <p:sldId id="282" r:id="rId5"/>
    <p:sldId id="283" r:id="rId6"/>
  </p:sldIdLst>
  <p:sldSz cx="9906000" cy="6858000" type="A4"/>
  <p:notesSz cx="6807200" cy="99393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B400"/>
    <a:srgbClr val="322600"/>
    <a:srgbClr val="A50021"/>
    <a:srgbClr val="663300"/>
    <a:srgbClr val="FF9933"/>
    <a:srgbClr val="FFED9F"/>
    <a:srgbClr val="FFE05D"/>
    <a:srgbClr val="996600"/>
    <a:srgbClr val="FFFFF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보통 스타일 1 - 강조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밝은 스타일 3 - 강조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34" autoAdjust="0"/>
    <p:restoredTop sz="98932" autoAdjust="0"/>
  </p:normalViewPr>
  <p:slideViewPr>
    <p:cSldViewPr>
      <p:cViewPr>
        <p:scale>
          <a:sx n="95" d="100"/>
          <a:sy n="95" d="100"/>
        </p:scale>
        <p:origin x="-624" y="-438"/>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447EE3-7311-48B3-8254-67EF7F51B54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pPr latinLnBrk="1"/>
          <a:endParaRPr lang="ko-KR" altLang="en-US"/>
        </a:p>
      </dgm:t>
    </dgm:pt>
    <dgm:pt modelId="{AF394867-E9E0-46BB-9E5E-5EEC0F783C56}">
      <dgm:prSet phldrT="[텍스트]" custT="1"/>
      <dgm:spPr>
        <a:noFill/>
      </dgm:spPr>
      <dgm:t>
        <a:bodyPr/>
        <a:lstStyle/>
        <a:p>
          <a:pPr latinLnBrk="1"/>
          <a:endParaRPr lang="ko-KR" altLang="en-US" sz="1200" dirty="0"/>
        </a:p>
      </dgm:t>
    </dgm:pt>
    <dgm:pt modelId="{96F66969-5206-4078-AFFD-82BA481EB29A}" type="parTrans" cxnId="{B9CBD24E-9314-4642-B251-140CF6B3248C}">
      <dgm:prSet/>
      <dgm:spPr/>
      <dgm:t>
        <a:bodyPr/>
        <a:lstStyle/>
        <a:p>
          <a:pPr latinLnBrk="1"/>
          <a:endParaRPr lang="ko-KR" altLang="en-US" sz="1100"/>
        </a:p>
      </dgm:t>
    </dgm:pt>
    <dgm:pt modelId="{81610C16-F217-44DE-B36F-E6725F33F818}" type="sibTrans" cxnId="{B9CBD24E-9314-4642-B251-140CF6B3248C}">
      <dgm:prSet/>
      <dgm:spPr/>
      <dgm:t>
        <a:bodyPr/>
        <a:lstStyle/>
        <a:p>
          <a:pPr latinLnBrk="1"/>
          <a:endParaRPr lang="ko-KR" altLang="en-US" sz="1100"/>
        </a:p>
      </dgm:t>
    </dgm:pt>
    <dgm:pt modelId="{AC1FBB36-536A-430A-A150-AD874D9BD190}">
      <dgm:prSet phldrT="[텍스트]" custT="1"/>
      <dgm:spPr>
        <a:solidFill>
          <a:srgbClr val="DEB400">
            <a:alpha val="50000"/>
          </a:srgbClr>
        </a:solidFill>
      </dgm:spPr>
      <dgm:t>
        <a:bodyPr/>
        <a:lstStyle/>
        <a:p>
          <a:pPr latinLnBrk="1"/>
          <a:r>
            <a:rPr lang="en-US" altLang="ko-KR" sz="1000" b="1" dirty="0" smtClean="0"/>
            <a:t>Collagen</a:t>
          </a:r>
          <a:endParaRPr lang="ko-KR" altLang="en-US" sz="1000" b="1" dirty="0"/>
        </a:p>
      </dgm:t>
    </dgm:pt>
    <dgm:pt modelId="{2FD2E646-2EDF-48D2-956D-6412E01139D4}" type="parTrans" cxnId="{DCE0E326-C38D-41C6-B2CF-A90A11C47829}">
      <dgm:prSet/>
      <dgm:spPr/>
      <dgm:t>
        <a:bodyPr/>
        <a:lstStyle/>
        <a:p>
          <a:pPr latinLnBrk="1"/>
          <a:endParaRPr lang="ko-KR" altLang="en-US" sz="1100"/>
        </a:p>
      </dgm:t>
    </dgm:pt>
    <dgm:pt modelId="{39E7432A-230C-48E4-8B30-009137BBC2D4}" type="sibTrans" cxnId="{DCE0E326-C38D-41C6-B2CF-A90A11C47829}">
      <dgm:prSet/>
      <dgm:spPr/>
      <dgm:t>
        <a:bodyPr/>
        <a:lstStyle/>
        <a:p>
          <a:pPr latinLnBrk="1"/>
          <a:endParaRPr lang="ko-KR" altLang="en-US" sz="1100"/>
        </a:p>
      </dgm:t>
    </dgm:pt>
    <dgm:pt modelId="{642DF27C-0F74-4CE2-9EBF-FB5EABAE3A6E}">
      <dgm:prSet phldrT="[텍스트]" custT="1"/>
      <dgm:spPr>
        <a:solidFill>
          <a:srgbClr val="DEB400">
            <a:alpha val="50000"/>
          </a:srgbClr>
        </a:solidFill>
      </dgm:spPr>
      <dgm:t>
        <a:bodyPr/>
        <a:lstStyle/>
        <a:p>
          <a:pPr latinLnBrk="1"/>
          <a:r>
            <a:rPr lang="en-US" altLang="ko-KR" sz="1000" b="1" dirty="0" smtClean="0"/>
            <a:t>    4 Peptides</a:t>
          </a:r>
          <a:endParaRPr lang="ko-KR" altLang="en-US" sz="1000" b="1" dirty="0"/>
        </a:p>
      </dgm:t>
    </dgm:pt>
    <dgm:pt modelId="{827588BA-BA3C-4AD4-A2C8-2991D62E37BE}" type="parTrans" cxnId="{C44DD5F6-31B8-4649-A953-8E126396A379}">
      <dgm:prSet/>
      <dgm:spPr/>
      <dgm:t>
        <a:bodyPr/>
        <a:lstStyle/>
        <a:p>
          <a:pPr latinLnBrk="1"/>
          <a:endParaRPr lang="ko-KR" altLang="en-US" sz="1100"/>
        </a:p>
      </dgm:t>
    </dgm:pt>
    <dgm:pt modelId="{58E517C2-D9AA-46CC-998E-C1E7615CC2D2}" type="sibTrans" cxnId="{C44DD5F6-31B8-4649-A953-8E126396A379}">
      <dgm:prSet/>
      <dgm:spPr/>
      <dgm:t>
        <a:bodyPr/>
        <a:lstStyle/>
        <a:p>
          <a:pPr latinLnBrk="1"/>
          <a:endParaRPr lang="ko-KR" altLang="en-US" sz="1100"/>
        </a:p>
      </dgm:t>
    </dgm:pt>
    <dgm:pt modelId="{98C47493-B1F8-489C-B0CB-28062AAEF2E1}">
      <dgm:prSet phldrT="[텍스트]" custT="1"/>
      <dgm:spPr>
        <a:solidFill>
          <a:srgbClr val="DEB400">
            <a:alpha val="50000"/>
          </a:srgbClr>
        </a:solidFill>
      </dgm:spPr>
      <dgm:t>
        <a:bodyPr/>
        <a:lstStyle/>
        <a:p>
          <a:pPr latinLnBrk="1"/>
          <a:endParaRPr lang="en-US" altLang="ko-KR" sz="1000" b="1" dirty="0" smtClean="0"/>
        </a:p>
        <a:p>
          <a:pPr latinLnBrk="1"/>
          <a:r>
            <a:rPr lang="en-US" altLang="ko-KR" sz="1000" b="1" dirty="0" smtClean="0"/>
            <a:t>Hyaluronic Acid</a:t>
          </a:r>
          <a:endParaRPr lang="ko-KR" altLang="en-US" sz="1000" b="1" dirty="0"/>
        </a:p>
      </dgm:t>
    </dgm:pt>
    <dgm:pt modelId="{2AECF68D-75C4-407F-AA7A-C9C814884E42}" type="parTrans" cxnId="{76FAD854-C205-4B1A-9A06-53B350710C0B}">
      <dgm:prSet/>
      <dgm:spPr/>
      <dgm:t>
        <a:bodyPr/>
        <a:lstStyle/>
        <a:p>
          <a:pPr latinLnBrk="1"/>
          <a:endParaRPr lang="ko-KR" altLang="en-US" sz="1100"/>
        </a:p>
      </dgm:t>
    </dgm:pt>
    <dgm:pt modelId="{87A6B9AB-7649-472E-945A-F7F8F26225C5}" type="sibTrans" cxnId="{76FAD854-C205-4B1A-9A06-53B350710C0B}">
      <dgm:prSet/>
      <dgm:spPr/>
      <dgm:t>
        <a:bodyPr/>
        <a:lstStyle/>
        <a:p>
          <a:pPr latinLnBrk="1"/>
          <a:endParaRPr lang="ko-KR" altLang="en-US" sz="1100"/>
        </a:p>
      </dgm:t>
    </dgm:pt>
    <dgm:pt modelId="{EED60615-70D2-4965-8CC8-A72ECB56F6CE}">
      <dgm:prSet phldrT="[텍스트]" custT="1"/>
      <dgm:spPr>
        <a:solidFill>
          <a:srgbClr val="DEB400">
            <a:alpha val="50000"/>
          </a:srgbClr>
        </a:solidFill>
      </dgm:spPr>
      <dgm:t>
        <a:bodyPr/>
        <a:lstStyle/>
        <a:p>
          <a:pPr algn="l" latinLnBrk="1"/>
          <a:r>
            <a:rPr lang="en-US" altLang="ko-KR" sz="1000" b="1" dirty="0" smtClean="0"/>
            <a:t>Ceramide</a:t>
          </a:r>
          <a:endParaRPr lang="ko-KR" altLang="en-US" sz="1000" b="1" dirty="0"/>
        </a:p>
      </dgm:t>
    </dgm:pt>
    <dgm:pt modelId="{795F0E93-8627-4FF1-8A0E-09D60B90AA9C}" type="parTrans" cxnId="{2B9A6546-F6BF-4C84-B9A9-2172FE8BFEB4}">
      <dgm:prSet/>
      <dgm:spPr/>
      <dgm:t>
        <a:bodyPr/>
        <a:lstStyle/>
        <a:p>
          <a:pPr latinLnBrk="1"/>
          <a:endParaRPr lang="ko-KR" altLang="en-US" sz="1100"/>
        </a:p>
      </dgm:t>
    </dgm:pt>
    <dgm:pt modelId="{0FA0BB7F-465F-496F-88AC-1A454EE76D3B}" type="sibTrans" cxnId="{2B9A6546-F6BF-4C84-B9A9-2172FE8BFEB4}">
      <dgm:prSet/>
      <dgm:spPr/>
      <dgm:t>
        <a:bodyPr/>
        <a:lstStyle/>
        <a:p>
          <a:pPr latinLnBrk="1"/>
          <a:endParaRPr lang="ko-KR" altLang="en-US" sz="1100"/>
        </a:p>
      </dgm:t>
    </dgm:pt>
    <dgm:pt modelId="{DD04E099-686E-48D2-BEB6-E5D38DBE0B15}" type="pres">
      <dgm:prSet presAssocID="{3A447EE3-7311-48B3-8254-67EF7F51B542}" presName="composite" presStyleCnt="0">
        <dgm:presLayoutVars>
          <dgm:chMax val="1"/>
          <dgm:dir/>
          <dgm:resizeHandles val="exact"/>
        </dgm:presLayoutVars>
      </dgm:prSet>
      <dgm:spPr/>
      <dgm:t>
        <a:bodyPr/>
        <a:lstStyle/>
        <a:p>
          <a:pPr latinLnBrk="1"/>
          <a:endParaRPr lang="ko-KR" altLang="en-US"/>
        </a:p>
      </dgm:t>
    </dgm:pt>
    <dgm:pt modelId="{81329608-5D5E-48D4-9B46-CF5E1B643079}" type="pres">
      <dgm:prSet presAssocID="{3A447EE3-7311-48B3-8254-67EF7F51B542}" presName="radial" presStyleCnt="0">
        <dgm:presLayoutVars>
          <dgm:animLvl val="ctr"/>
        </dgm:presLayoutVars>
      </dgm:prSet>
      <dgm:spPr/>
    </dgm:pt>
    <dgm:pt modelId="{6FE9C46B-6F91-4681-B5D2-1F137C0F71DD}" type="pres">
      <dgm:prSet presAssocID="{AF394867-E9E0-46BB-9E5E-5EEC0F783C56}" presName="centerShape" presStyleLbl="vennNode1" presStyleIdx="0" presStyleCnt="5" custScaleX="66684" custScaleY="66684" custLinFactY="-6894" custLinFactNeighborX="-97269" custLinFactNeighborY="-100000"/>
      <dgm:spPr/>
      <dgm:t>
        <a:bodyPr/>
        <a:lstStyle/>
        <a:p>
          <a:pPr latinLnBrk="1"/>
          <a:endParaRPr lang="ko-KR" altLang="en-US"/>
        </a:p>
      </dgm:t>
    </dgm:pt>
    <dgm:pt modelId="{C5AF8C48-430B-444C-A0FA-73F9CFA63473}" type="pres">
      <dgm:prSet presAssocID="{AC1FBB36-536A-430A-A150-AD874D9BD190}" presName="node" presStyleLbl="vennNode1" presStyleIdx="1" presStyleCnt="5" custScaleX="246222" custScaleY="94109" custRadScaleRad="42372" custRadScaleInc="-2306">
        <dgm:presLayoutVars>
          <dgm:bulletEnabled val="1"/>
        </dgm:presLayoutVars>
      </dgm:prSet>
      <dgm:spPr/>
      <dgm:t>
        <a:bodyPr/>
        <a:lstStyle/>
        <a:p>
          <a:pPr latinLnBrk="1"/>
          <a:endParaRPr lang="ko-KR" altLang="en-US"/>
        </a:p>
      </dgm:t>
    </dgm:pt>
    <dgm:pt modelId="{376F8984-6969-4BE0-A59D-BC47CB72DC71}" type="pres">
      <dgm:prSet presAssocID="{642DF27C-0F74-4CE2-9EBF-FB5EABAE3A6E}" presName="node" presStyleLbl="vennNode1" presStyleIdx="2" presStyleCnt="5" custScaleX="247375" custScaleY="102535" custRadScaleRad="88041">
        <dgm:presLayoutVars>
          <dgm:bulletEnabled val="1"/>
        </dgm:presLayoutVars>
      </dgm:prSet>
      <dgm:spPr/>
      <dgm:t>
        <a:bodyPr/>
        <a:lstStyle/>
        <a:p>
          <a:pPr latinLnBrk="1"/>
          <a:endParaRPr lang="ko-KR" altLang="en-US"/>
        </a:p>
      </dgm:t>
    </dgm:pt>
    <dgm:pt modelId="{75F29C78-C98F-49D0-9ADB-E9D1787009AF}" type="pres">
      <dgm:prSet presAssocID="{98C47493-B1F8-489C-B0CB-28062AAEF2E1}" presName="node" presStyleLbl="vennNode1" presStyleIdx="3" presStyleCnt="5" custScaleX="246221" custScaleY="107029" custRadScaleRad="36695" custRadScaleInc="2662">
        <dgm:presLayoutVars>
          <dgm:bulletEnabled val="1"/>
        </dgm:presLayoutVars>
      </dgm:prSet>
      <dgm:spPr/>
      <dgm:t>
        <a:bodyPr/>
        <a:lstStyle/>
        <a:p>
          <a:pPr latinLnBrk="1"/>
          <a:endParaRPr lang="ko-KR" altLang="en-US"/>
        </a:p>
      </dgm:t>
    </dgm:pt>
    <dgm:pt modelId="{11FDF09F-431A-4F56-AA1F-B102695BBC0D}" type="pres">
      <dgm:prSet presAssocID="{EED60615-70D2-4965-8CC8-A72ECB56F6CE}" presName="node" presStyleLbl="vennNode1" presStyleIdx="4" presStyleCnt="5" custScaleX="227176" custScaleY="102535" custRadScaleRad="86891">
        <dgm:presLayoutVars>
          <dgm:bulletEnabled val="1"/>
        </dgm:presLayoutVars>
      </dgm:prSet>
      <dgm:spPr/>
      <dgm:t>
        <a:bodyPr/>
        <a:lstStyle/>
        <a:p>
          <a:pPr latinLnBrk="1"/>
          <a:endParaRPr lang="ko-KR" altLang="en-US"/>
        </a:p>
      </dgm:t>
    </dgm:pt>
  </dgm:ptLst>
  <dgm:cxnLst>
    <dgm:cxn modelId="{97CC6115-B5DB-40A9-8B4C-E5E0CAD1E62F}" type="presOf" srcId="{EED60615-70D2-4965-8CC8-A72ECB56F6CE}" destId="{11FDF09F-431A-4F56-AA1F-B102695BBC0D}" srcOrd="0" destOrd="0" presId="urn:microsoft.com/office/officeart/2005/8/layout/radial3"/>
    <dgm:cxn modelId="{DCE0E326-C38D-41C6-B2CF-A90A11C47829}" srcId="{AF394867-E9E0-46BB-9E5E-5EEC0F783C56}" destId="{AC1FBB36-536A-430A-A150-AD874D9BD190}" srcOrd="0" destOrd="0" parTransId="{2FD2E646-2EDF-48D2-956D-6412E01139D4}" sibTransId="{39E7432A-230C-48E4-8B30-009137BBC2D4}"/>
    <dgm:cxn modelId="{B9CBD24E-9314-4642-B251-140CF6B3248C}" srcId="{3A447EE3-7311-48B3-8254-67EF7F51B542}" destId="{AF394867-E9E0-46BB-9E5E-5EEC0F783C56}" srcOrd="0" destOrd="0" parTransId="{96F66969-5206-4078-AFFD-82BA481EB29A}" sibTransId="{81610C16-F217-44DE-B36F-E6725F33F818}"/>
    <dgm:cxn modelId="{79BDBF86-24AA-4B74-A944-BF1506BB47B2}" type="presOf" srcId="{3A447EE3-7311-48B3-8254-67EF7F51B542}" destId="{DD04E099-686E-48D2-BEB6-E5D38DBE0B15}" srcOrd="0" destOrd="0" presId="urn:microsoft.com/office/officeart/2005/8/layout/radial3"/>
    <dgm:cxn modelId="{619E410A-5474-4A94-BCE3-3A493C9365A3}" type="presOf" srcId="{98C47493-B1F8-489C-B0CB-28062AAEF2E1}" destId="{75F29C78-C98F-49D0-9ADB-E9D1787009AF}" srcOrd="0" destOrd="0" presId="urn:microsoft.com/office/officeart/2005/8/layout/radial3"/>
    <dgm:cxn modelId="{C44DD5F6-31B8-4649-A953-8E126396A379}" srcId="{AF394867-E9E0-46BB-9E5E-5EEC0F783C56}" destId="{642DF27C-0F74-4CE2-9EBF-FB5EABAE3A6E}" srcOrd="1" destOrd="0" parTransId="{827588BA-BA3C-4AD4-A2C8-2991D62E37BE}" sibTransId="{58E517C2-D9AA-46CC-998E-C1E7615CC2D2}"/>
    <dgm:cxn modelId="{2B9A6546-F6BF-4C84-B9A9-2172FE8BFEB4}" srcId="{AF394867-E9E0-46BB-9E5E-5EEC0F783C56}" destId="{EED60615-70D2-4965-8CC8-A72ECB56F6CE}" srcOrd="3" destOrd="0" parTransId="{795F0E93-8627-4FF1-8A0E-09D60B90AA9C}" sibTransId="{0FA0BB7F-465F-496F-88AC-1A454EE76D3B}"/>
    <dgm:cxn modelId="{76FAD854-C205-4B1A-9A06-53B350710C0B}" srcId="{AF394867-E9E0-46BB-9E5E-5EEC0F783C56}" destId="{98C47493-B1F8-489C-B0CB-28062AAEF2E1}" srcOrd="2" destOrd="0" parTransId="{2AECF68D-75C4-407F-AA7A-C9C814884E42}" sibTransId="{87A6B9AB-7649-472E-945A-F7F8F26225C5}"/>
    <dgm:cxn modelId="{B13BA009-829D-48B7-AC9A-1F2F933CCE6D}" type="presOf" srcId="{642DF27C-0F74-4CE2-9EBF-FB5EABAE3A6E}" destId="{376F8984-6969-4BE0-A59D-BC47CB72DC71}" srcOrd="0" destOrd="0" presId="urn:microsoft.com/office/officeart/2005/8/layout/radial3"/>
    <dgm:cxn modelId="{AE5F209E-0F60-428D-BF79-0D8FC6390A82}" type="presOf" srcId="{AC1FBB36-536A-430A-A150-AD874D9BD190}" destId="{C5AF8C48-430B-444C-A0FA-73F9CFA63473}" srcOrd="0" destOrd="0" presId="urn:microsoft.com/office/officeart/2005/8/layout/radial3"/>
    <dgm:cxn modelId="{A4672581-A9E5-4C91-8935-FD01A8875695}" type="presOf" srcId="{AF394867-E9E0-46BB-9E5E-5EEC0F783C56}" destId="{6FE9C46B-6F91-4681-B5D2-1F137C0F71DD}" srcOrd="0" destOrd="0" presId="urn:microsoft.com/office/officeart/2005/8/layout/radial3"/>
    <dgm:cxn modelId="{04788CCD-4238-4136-B0FA-B56E95097840}" type="presParOf" srcId="{DD04E099-686E-48D2-BEB6-E5D38DBE0B15}" destId="{81329608-5D5E-48D4-9B46-CF5E1B643079}" srcOrd="0" destOrd="0" presId="urn:microsoft.com/office/officeart/2005/8/layout/radial3"/>
    <dgm:cxn modelId="{2877EF2E-6E72-421F-80A5-5342E65CB643}" type="presParOf" srcId="{81329608-5D5E-48D4-9B46-CF5E1B643079}" destId="{6FE9C46B-6F91-4681-B5D2-1F137C0F71DD}" srcOrd="0" destOrd="0" presId="urn:microsoft.com/office/officeart/2005/8/layout/radial3"/>
    <dgm:cxn modelId="{48478F43-A32E-4A43-9EE2-2A982487ED4A}" type="presParOf" srcId="{81329608-5D5E-48D4-9B46-CF5E1B643079}" destId="{C5AF8C48-430B-444C-A0FA-73F9CFA63473}" srcOrd="1" destOrd="0" presId="urn:microsoft.com/office/officeart/2005/8/layout/radial3"/>
    <dgm:cxn modelId="{B094C0E8-7E6C-49CE-A705-F2F164317A17}" type="presParOf" srcId="{81329608-5D5E-48D4-9B46-CF5E1B643079}" destId="{376F8984-6969-4BE0-A59D-BC47CB72DC71}" srcOrd="2" destOrd="0" presId="urn:microsoft.com/office/officeart/2005/8/layout/radial3"/>
    <dgm:cxn modelId="{B837B801-D861-4E3E-ADBE-7CE495C2BAB5}" type="presParOf" srcId="{81329608-5D5E-48D4-9B46-CF5E1B643079}" destId="{75F29C78-C98F-49D0-9ADB-E9D1787009AF}" srcOrd="3" destOrd="0" presId="urn:microsoft.com/office/officeart/2005/8/layout/radial3"/>
    <dgm:cxn modelId="{8C5365E5-3E95-40E6-80EC-C98B0B32D976}" type="presParOf" srcId="{81329608-5D5E-48D4-9B46-CF5E1B643079}" destId="{11FDF09F-431A-4F56-AA1F-B102695BBC0D}" srcOrd="4" destOrd="0" presId="urn:microsoft.com/office/officeart/2005/8/layout/radial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9C46B-6F91-4681-B5D2-1F137C0F71DD}">
      <dsp:nvSpPr>
        <dsp:cNvPr id="0" name=""/>
        <dsp:cNvSpPr/>
      </dsp:nvSpPr>
      <dsp:spPr>
        <a:xfrm>
          <a:off x="190833" y="0"/>
          <a:ext cx="670887" cy="670887"/>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latinLnBrk="1">
            <a:lnSpc>
              <a:spcPct val="90000"/>
            </a:lnSpc>
            <a:spcBef>
              <a:spcPct val="0"/>
            </a:spcBef>
            <a:spcAft>
              <a:spcPct val="35000"/>
            </a:spcAft>
          </a:pPr>
          <a:endParaRPr lang="ko-KR" altLang="en-US" sz="1200" kern="1200" dirty="0"/>
        </a:p>
      </dsp:txBody>
      <dsp:txXfrm>
        <a:off x="289082" y="98249"/>
        <a:ext cx="474389" cy="474389"/>
      </dsp:txXfrm>
    </dsp:sp>
    <dsp:sp modelId="{C5AF8C48-430B-444C-A0FA-73F9CFA63473}">
      <dsp:nvSpPr>
        <dsp:cNvPr id="0" name=""/>
        <dsp:cNvSpPr/>
      </dsp:nvSpPr>
      <dsp:spPr>
        <a:xfrm>
          <a:off x="1171511" y="376499"/>
          <a:ext cx="1238582" cy="473400"/>
        </a:xfrm>
        <a:prstGeom prst="ellipse">
          <a:avLst/>
        </a:prstGeom>
        <a:solidFill>
          <a:srgbClr val="DEB4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latinLnBrk="1">
            <a:lnSpc>
              <a:spcPct val="90000"/>
            </a:lnSpc>
            <a:spcBef>
              <a:spcPct val="0"/>
            </a:spcBef>
            <a:spcAft>
              <a:spcPct val="35000"/>
            </a:spcAft>
          </a:pPr>
          <a:r>
            <a:rPr lang="en-US" altLang="ko-KR" sz="1000" b="1" kern="1200" dirty="0" smtClean="0"/>
            <a:t>Collagen</a:t>
          </a:r>
          <a:endParaRPr lang="ko-KR" altLang="en-US" sz="1000" b="1" kern="1200" dirty="0"/>
        </a:p>
      </dsp:txBody>
      <dsp:txXfrm>
        <a:off x="1352897" y="445827"/>
        <a:ext cx="875810" cy="334744"/>
      </dsp:txXfrm>
    </dsp:sp>
    <dsp:sp modelId="{376F8984-6969-4BE0-A59D-BC47CB72DC71}">
      <dsp:nvSpPr>
        <dsp:cNvPr id="0" name=""/>
        <dsp:cNvSpPr/>
      </dsp:nvSpPr>
      <dsp:spPr>
        <a:xfrm>
          <a:off x="1755494" y="632738"/>
          <a:ext cx="1244382" cy="515786"/>
        </a:xfrm>
        <a:prstGeom prst="ellipse">
          <a:avLst/>
        </a:prstGeom>
        <a:solidFill>
          <a:srgbClr val="DEB4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latinLnBrk="1">
            <a:lnSpc>
              <a:spcPct val="90000"/>
            </a:lnSpc>
            <a:spcBef>
              <a:spcPct val="0"/>
            </a:spcBef>
            <a:spcAft>
              <a:spcPct val="35000"/>
            </a:spcAft>
          </a:pPr>
          <a:r>
            <a:rPr lang="en-US" altLang="ko-KR" sz="1000" b="1" kern="1200" dirty="0" smtClean="0"/>
            <a:t>    4 Peptides</a:t>
          </a:r>
          <a:endParaRPr lang="ko-KR" altLang="en-US" sz="1000" b="1" kern="1200" dirty="0"/>
        </a:p>
      </dsp:txBody>
      <dsp:txXfrm>
        <a:off x="1937730" y="708273"/>
        <a:ext cx="879910" cy="364716"/>
      </dsp:txXfrm>
    </dsp:sp>
    <dsp:sp modelId="{75F29C78-C98F-49D0-9ADB-E9D1787009AF}">
      <dsp:nvSpPr>
        <dsp:cNvPr id="0" name=""/>
        <dsp:cNvSpPr/>
      </dsp:nvSpPr>
      <dsp:spPr>
        <a:xfrm>
          <a:off x="1171517" y="861644"/>
          <a:ext cx="1238577" cy="538393"/>
        </a:xfrm>
        <a:prstGeom prst="ellipse">
          <a:avLst/>
        </a:prstGeom>
        <a:solidFill>
          <a:srgbClr val="DEB4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latinLnBrk="1">
            <a:lnSpc>
              <a:spcPct val="90000"/>
            </a:lnSpc>
            <a:spcBef>
              <a:spcPct val="0"/>
            </a:spcBef>
            <a:spcAft>
              <a:spcPct val="35000"/>
            </a:spcAft>
          </a:pPr>
          <a:endParaRPr lang="en-US" altLang="ko-KR" sz="1000" b="1" kern="1200" dirty="0" smtClean="0"/>
        </a:p>
        <a:p>
          <a:pPr lvl="0" algn="ctr" defTabSz="444500" latinLnBrk="1">
            <a:lnSpc>
              <a:spcPct val="90000"/>
            </a:lnSpc>
            <a:spcBef>
              <a:spcPct val="0"/>
            </a:spcBef>
            <a:spcAft>
              <a:spcPct val="35000"/>
            </a:spcAft>
          </a:pPr>
          <a:r>
            <a:rPr lang="en-US" altLang="ko-KR" sz="1000" b="1" kern="1200" dirty="0" smtClean="0"/>
            <a:t>Hyaluronic Acid</a:t>
          </a:r>
          <a:endParaRPr lang="ko-KR" altLang="en-US" sz="1000" b="1" kern="1200" dirty="0"/>
        </a:p>
      </dsp:txBody>
      <dsp:txXfrm>
        <a:off x="1352902" y="940490"/>
        <a:ext cx="875807" cy="380701"/>
      </dsp:txXfrm>
    </dsp:sp>
    <dsp:sp modelId="{11FDF09F-431A-4F56-AA1F-B102695BBC0D}">
      <dsp:nvSpPr>
        <dsp:cNvPr id="0" name=""/>
        <dsp:cNvSpPr/>
      </dsp:nvSpPr>
      <dsp:spPr>
        <a:xfrm>
          <a:off x="660174" y="632738"/>
          <a:ext cx="1142774" cy="515786"/>
        </a:xfrm>
        <a:prstGeom prst="ellipse">
          <a:avLst/>
        </a:prstGeom>
        <a:solidFill>
          <a:srgbClr val="DEB4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l" defTabSz="444500" latinLnBrk="1">
            <a:lnSpc>
              <a:spcPct val="90000"/>
            </a:lnSpc>
            <a:spcBef>
              <a:spcPct val="0"/>
            </a:spcBef>
            <a:spcAft>
              <a:spcPct val="35000"/>
            </a:spcAft>
          </a:pPr>
          <a:r>
            <a:rPr lang="en-US" altLang="ko-KR" sz="1000" b="1" kern="1200" dirty="0" smtClean="0"/>
            <a:t>Ceramide</a:t>
          </a:r>
          <a:endParaRPr lang="ko-KR" altLang="en-US" sz="1000" b="1" kern="1200" dirty="0"/>
        </a:p>
      </dsp:txBody>
      <dsp:txXfrm>
        <a:off x="827529" y="708273"/>
        <a:ext cx="808064" cy="36471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2"/>
            <a:ext cx="2949787" cy="496967"/>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55839" y="2"/>
            <a:ext cx="2949787" cy="496967"/>
          </a:xfrm>
          <a:prstGeom prst="rect">
            <a:avLst/>
          </a:prstGeom>
        </p:spPr>
        <p:txBody>
          <a:bodyPr vert="horz" lIns="91440" tIns="45720" rIns="91440" bIns="45720" rtlCol="0"/>
          <a:lstStyle>
            <a:lvl1pPr algn="r">
              <a:defRPr sz="1200"/>
            </a:lvl1pPr>
          </a:lstStyle>
          <a:p>
            <a:fld id="{04885F3F-41EC-480B-B2F3-B687AB8B6B1B}" type="datetimeFigureOut">
              <a:rPr lang="ko-KR" altLang="en-US" smtClean="0"/>
              <a:pPr/>
              <a:t>2015-02-26</a:t>
            </a:fld>
            <a:endParaRPr lang="ko-KR" altLang="en-US"/>
          </a:p>
        </p:txBody>
      </p:sp>
      <p:sp>
        <p:nvSpPr>
          <p:cNvPr id="4" name="바닥글 개체 틀 3"/>
          <p:cNvSpPr>
            <a:spLocks noGrp="1"/>
          </p:cNvSpPr>
          <p:nvPr>
            <p:ph type="ftr" sz="quarter" idx="2"/>
          </p:nvPr>
        </p:nvSpPr>
        <p:spPr>
          <a:xfrm>
            <a:off x="1" y="9440648"/>
            <a:ext cx="2949787" cy="49696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55839" y="9440648"/>
            <a:ext cx="2949787" cy="496967"/>
          </a:xfrm>
          <a:prstGeom prst="rect">
            <a:avLst/>
          </a:prstGeom>
        </p:spPr>
        <p:txBody>
          <a:bodyPr vert="horz" lIns="91440" tIns="45720" rIns="91440" bIns="45720" rtlCol="0" anchor="b"/>
          <a:lstStyle>
            <a:lvl1pPr algn="r">
              <a:defRPr sz="1200"/>
            </a:lvl1pPr>
          </a:lstStyle>
          <a:p>
            <a:fld id="{3172778E-6736-4697-ABC8-D40A1DDA86E1}" type="slidenum">
              <a:rPr lang="ko-KR" altLang="en-US" smtClean="0"/>
              <a:pPr/>
              <a:t>‹#›</a:t>
            </a:fld>
            <a:endParaRPr lang="ko-KR" altLang="en-US"/>
          </a:p>
        </p:txBody>
      </p:sp>
    </p:spTree>
    <p:extLst>
      <p:ext uri="{BB962C8B-B14F-4D97-AF65-F5344CB8AC3E}">
        <p14:creationId xmlns:p14="http://schemas.microsoft.com/office/powerpoint/2010/main" val="361433358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2"/>
            <a:ext cx="2949787" cy="496967"/>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5839" y="2"/>
            <a:ext cx="2949787" cy="496967"/>
          </a:xfrm>
          <a:prstGeom prst="rect">
            <a:avLst/>
          </a:prstGeom>
        </p:spPr>
        <p:txBody>
          <a:bodyPr vert="horz" lIns="91440" tIns="45720" rIns="91440" bIns="45720" rtlCol="0"/>
          <a:lstStyle>
            <a:lvl1pPr algn="r">
              <a:defRPr sz="1200"/>
            </a:lvl1pPr>
          </a:lstStyle>
          <a:p>
            <a:fld id="{E950210B-B288-4FC7-B2BA-C58DA600DFDB}" type="datetimeFigureOut">
              <a:rPr lang="ko-KR" altLang="en-US" smtClean="0"/>
              <a:pPr/>
              <a:t>2015-02-26</a:t>
            </a:fld>
            <a:endParaRPr lang="ko-KR" altLang="en-US"/>
          </a:p>
        </p:txBody>
      </p:sp>
      <p:sp>
        <p:nvSpPr>
          <p:cNvPr id="4" name="슬라이드 이미지 개체 틀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0721" y="4721186"/>
            <a:ext cx="5445760" cy="4472702"/>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1" y="9440648"/>
            <a:ext cx="2949787" cy="49696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5839" y="9440648"/>
            <a:ext cx="2949787" cy="496967"/>
          </a:xfrm>
          <a:prstGeom prst="rect">
            <a:avLst/>
          </a:prstGeom>
        </p:spPr>
        <p:txBody>
          <a:bodyPr vert="horz" lIns="91440" tIns="45720" rIns="91440" bIns="45720" rtlCol="0" anchor="b"/>
          <a:lstStyle>
            <a:lvl1pPr algn="r">
              <a:defRPr sz="1200"/>
            </a:lvl1pPr>
          </a:lstStyle>
          <a:p>
            <a:fld id="{766CBF90-6970-4852-8628-5AFEA9BDCAD8}" type="slidenum">
              <a:rPr lang="ko-KR" altLang="en-US" smtClean="0"/>
              <a:pPr/>
              <a:t>‹#›</a:t>
            </a:fld>
            <a:endParaRPr lang="ko-KR" altLang="en-US"/>
          </a:p>
        </p:txBody>
      </p:sp>
    </p:spTree>
    <p:extLst>
      <p:ext uri="{BB962C8B-B14F-4D97-AF65-F5344CB8AC3E}">
        <p14:creationId xmlns:p14="http://schemas.microsoft.com/office/powerpoint/2010/main" val="255308789"/>
      </p:ext>
    </p:extLst>
  </p:cSld>
  <p:clrMap bg1="lt1" tx1="dk1" bg2="lt2" tx2="dk2" accent1="accent1" accent2="accent2" accent3="accent3" accent4="accent4" accent5="accent5" accent6="accent6" hlink="hlink" folHlink="folHlink"/>
  <p:hf sldNum="0"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712788" y="746125"/>
            <a:ext cx="5381625" cy="3725863"/>
          </a:xfrm>
        </p:spPr>
      </p:sp>
      <p:sp>
        <p:nvSpPr>
          <p:cNvPr id="3" name="슬라이드 노트 개체 틀 2"/>
          <p:cNvSpPr>
            <a:spLocks noGrp="1"/>
          </p:cNvSpPr>
          <p:nvPr>
            <p:ph type="body" idx="1"/>
          </p:nvPr>
        </p:nvSpPr>
        <p:spPr/>
        <p:txBody>
          <a:bodyPr/>
          <a:lstStyle/>
          <a:p>
            <a:endParaRPr lang="ko-KR" altLang="en-US"/>
          </a:p>
        </p:txBody>
      </p:sp>
    </p:spTree>
    <p:extLst>
      <p:ext uri="{BB962C8B-B14F-4D97-AF65-F5344CB8AC3E}">
        <p14:creationId xmlns:p14="http://schemas.microsoft.com/office/powerpoint/2010/main" val="1754223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712788" y="746125"/>
            <a:ext cx="5381625" cy="3725863"/>
          </a:xfrm>
        </p:spPr>
      </p:sp>
      <p:sp>
        <p:nvSpPr>
          <p:cNvPr id="3" name="슬라이드 노트 개체 틀 2"/>
          <p:cNvSpPr>
            <a:spLocks noGrp="1"/>
          </p:cNvSpPr>
          <p:nvPr>
            <p:ph type="body" idx="1"/>
          </p:nvPr>
        </p:nvSpPr>
        <p:spPr/>
        <p:txBody>
          <a:bodyPr/>
          <a:lstStyle/>
          <a:p>
            <a:endParaRPr lang="ko-KR" altLang="en-US"/>
          </a:p>
        </p:txBody>
      </p:sp>
    </p:spTree>
    <p:extLst>
      <p:ext uri="{BB962C8B-B14F-4D97-AF65-F5344CB8AC3E}">
        <p14:creationId xmlns:p14="http://schemas.microsoft.com/office/powerpoint/2010/main" val="1754223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712788" y="746125"/>
            <a:ext cx="5381625" cy="3725863"/>
          </a:xfrm>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4233098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712788" y="746125"/>
            <a:ext cx="5381625" cy="3725863"/>
          </a:xfrm>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4233098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712788" y="746125"/>
            <a:ext cx="5381625" cy="3725863"/>
          </a:xfrm>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4233098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742950" y="2130426"/>
            <a:ext cx="84201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0A704A30-61D8-4E07-8B24-B9603132E32C}" type="datetime1">
              <a:rPr lang="ko-KR" altLang="en-US" smtClean="0"/>
              <a:pPr/>
              <a:t>2015-02-26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2C89165-6266-41D5-A28E-47AEDB490DA3}" type="slidenum">
              <a:rPr lang="ko-KR" altLang="en-US" smtClean="0"/>
              <a:pPr/>
              <a:t>‹#›</a:t>
            </a:fld>
            <a:endParaRPr lang="ko-KR" altLang="en-US"/>
          </a:p>
        </p:txBody>
      </p:sp>
    </p:spTree>
    <p:extLst>
      <p:ext uri="{BB962C8B-B14F-4D97-AF65-F5344CB8AC3E}">
        <p14:creationId xmlns:p14="http://schemas.microsoft.com/office/powerpoint/2010/main" val="206482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5C0E6107-2FF1-42D5-A427-21EF8A700A1C}" type="datetime1">
              <a:rPr lang="ko-KR" altLang="en-US" smtClean="0"/>
              <a:pPr/>
              <a:t>2015-02-26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2C89165-6266-41D5-A28E-47AEDB490DA3}" type="slidenum">
              <a:rPr lang="ko-KR" altLang="en-US" smtClean="0"/>
              <a:pPr/>
              <a:t>‹#›</a:t>
            </a:fld>
            <a:endParaRPr lang="ko-KR" altLang="en-US"/>
          </a:p>
        </p:txBody>
      </p:sp>
    </p:spTree>
    <p:extLst>
      <p:ext uri="{BB962C8B-B14F-4D97-AF65-F5344CB8AC3E}">
        <p14:creationId xmlns:p14="http://schemas.microsoft.com/office/powerpoint/2010/main" val="94314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181850" y="274639"/>
            <a:ext cx="222885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95300" y="274639"/>
            <a:ext cx="652145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62A1597C-CB9E-4FF7-84B2-9B1068A8B7BF}" type="datetime1">
              <a:rPr lang="ko-KR" altLang="en-US" smtClean="0"/>
              <a:pPr/>
              <a:t>2015-02-26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2C89165-6266-41D5-A28E-47AEDB490DA3}" type="slidenum">
              <a:rPr lang="ko-KR" altLang="en-US" smtClean="0"/>
              <a:pPr/>
              <a:t>‹#›</a:t>
            </a:fld>
            <a:endParaRPr lang="ko-KR" altLang="en-US"/>
          </a:p>
        </p:txBody>
      </p:sp>
    </p:spTree>
    <p:extLst>
      <p:ext uri="{BB962C8B-B14F-4D97-AF65-F5344CB8AC3E}">
        <p14:creationId xmlns:p14="http://schemas.microsoft.com/office/powerpoint/2010/main" val="3019607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6B4070B8-D0AD-4D96-A222-D379C9A78AEC}" type="datetime1">
              <a:rPr lang="ko-KR" altLang="en-US" smtClean="0"/>
              <a:pPr/>
              <a:t>2015-02-26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2C89165-6266-41D5-A28E-47AEDB490DA3}" type="slidenum">
              <a:rPr lang="ko-KR" altLang="en-US" smtClean="0"/>
              <a:pPr/>
              <a:t>‹#›</a:t>
            </a:fld>
            <a:endParaRPr lang="ko-KR" altLang="en-US"/>
          </a:p>
        </p:txBody>
      </p:sp>
    </p:spTree>
    <p:extLst>
      <p:ext uri="{BB962C8B-B14F-4D97-AF65-F5344CB8AC3E}">
        <p14:creationId xmlns:p14="http://schemas.microsoft.com/office/powerpoint/2010/main" val="2134876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82506" y="4406901"/>
            <a:ext cx="84201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1B4725F1-EF33-4421-83AC-2C87A5B449EE}" type="datetime1">
              <a:rPr lang="ko-KR" altLang="en-US" smtClean="0"/>
              <a:pPr/>
              <a:t>2015-02-26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2C89165-6266-41D5-A28E-47AEDB490DA3}" type="slidenum">
              <a:rPr lang="ko-KR" altLang="en-US" smtClean="0"/>
              <a:pPr/>
              <a:t>‹#›</a:t>
            </a:fld>
            <a:endParaRPr lang="ko-KR" altLang="en-US"/>
          </a:p>
        </p:txBody>
      </p:sp>
    </p:spTree>
    <p:extLst>
      <p:ext uri="{BB962C8B-B14F-4D97-AF65-F5344CB8AC3E}">
        <p14:creationId xmlns:p14="http://schemas.microsoft.com/office/powerpoint/2010/main" val="2554819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AA4AFE62-6069-464B-9A99-4B43E5EBBF82}" type="datetime1">
              <a:rPr lang="ko-KR" altLang="en-US" smtClean="0"/>
              <a:pPr/>
              <a:t>2015-02-26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2C89165-6266-41D5-A28E-47AEDB490DA3}" type="slidenum">
              <a:rPr lang="ko-KR" altLang="en-US" smtClean="0"/>
              <a:pPr/>
              <a:t>‹#›</a:t>
            </a:fld>
            <a:endParaRPr lang="ko-KR" altLang="en-US"/>
          </a:p>
        </p:txBody>
      </p:sp>
    </p:spTree>
    <p:extLst>
      <p:ext uri="{BB962C8B-B14F-4D97-AF65-F5344CB8AC3E}">
        <p14:creationId xmlns:p14="http://schemas.microsoft.com/office/powerpoint/2010/main" val="410353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FCDE8F90-FAC9-41EC-89A7-1C6112BCEFD4}" type="datetime1">
              <a:rPr lang="ko-KR" altLang="en-US" smtClean="0"/>
              <a:pPr/>
              <a:t>2015-02-26</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B2C89165-6266-41D5-A28E-47AEDB490DA3}" type="slidenum">
              <a:rPr lang="ko-KR" altLang="en-US" smtClean="0"/>
              <a:pPr/>
              <a:t>‹#›</a:t>
            </a:fld>
            <a:endParaRPr lang="ko-KR" altLang="en-US"/>
          </a:p>
        </p:txBody>
      </p:sp>
    </p:spTree>
    <p:extLst>
      <p:ext uri="{BB962C8B-B14F-4D97-AF65-F5344CB8AC3E}">
        <p14:creationId xmlns:p14="http://schemas.microsoft.com/office/powerpoint/2010/main" val="4087666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14D99DAE-23BF-491D-AE60-31D9924E0DB1}" type="datetime1">
              <a:rPr lang="ko-KR" altLang="en-US" smtClean="0"/>
              <a:pPr/>
              <a:t>2015-02-26</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B2C89165-6266-41D5-A28E-47AEDB490DA3}" type="slidenum">
              <a:rPr lang="ko-KR" altLang="en-US" smtClean="0"/>
              <a:pPr/>
              <a:t>‹#›</a:t>
            </a:fld>
            <a:endParaRPr lang="ko-KR" altLang="en-US"/>
          </a:p>
        </p:txBody>
      </p:sp>
    </p:spTree>
    <p:extLst>
      <p:ext uri="{BB962C8B-B14F-4D97-AF65-F5344CB8AC3E}">
        <p14:creationId xmlns:p14="http://schemas.microsoft.com/office/powerpoint/2010/main" val="2148395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D7732E6A-A43C-466F-A501-84689C54F226}" type="datetime1">
              <a:rPr lang="ko-KR" altLang="en-US" smtClean="0"/>
              <a:pPr/>
              <a:t>2015-02-26</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B2C89165-6266-41D5-A28E-47AEDB490DA3}" type="slidenum">
              <a:rPr lang="ko-KR" altLang="en-US" smtClean="0"/>
              <a:pPr/>
              <a:t>‹#›</a:t>
            </a:fld>
            <a:endParaRPr lang="ko-KR" altLang="en-US"/>
          </a:p>
        </p:txBody>
      </p:sp>
    </p:spTree>
    <p:extLst>
      <p:ext uri="{BB962C8B-B14F-4D97-AF65-F5344CB8AC3E}">
        <p14:creationId xmlns:p14="http://schemas.microsoft.com/office/powerpoint/2010/main" val="4095026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95300" y="273050"/>
            <a:ext cx="3259006"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201D8A89-19F5-4844-8631-B1F00B7AC42C}" type="datetime1">
              <a:rPr lang="ko-KR" altLang="en-US" smtClean="0"/>
              <a:pPr/>
              <a:t>2015-02-26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2C89165-6266-41D5-A28E-47AEDB490DA3}" type="slidenum">
              <a:rPr lang="ko-KR" altLang="en-US" smtClean="0"/>
              <a:pPr/>
              <a:t>‹#›</a:t>
            </a:fld>
            <a:endParaRPr lang="ko-KR" altLang="en-US"/>
          </a:p>
        </p:txBody>
      </p:sp>
    </p:spTree>
    <p:extLst>
      <p:ext uri="{BB962C8B-B14F-4D97-AF65-F5344CB8AC3E}">
        <p14:creationId xmlns:p14="http://schemas.microsoft.com/office/powerpoint/2010/main" val="509842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941645" y="4800600"/>
            <a:ext cx="59436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27137EA6-B75C-4979-91A6-4996480F7CD1}" type="datetime1">
              <a:rPr lang="ko-KR" altLang="en-US" smtClean="0"/>
              <a:pPr/>
              <a:t>2015-02-26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2C89165-6266-41D5-A28E-47AEDB490DA3}" type="slidenum">
              <a:rPr lang="ko-KR" altLang="en-US" smtClean="0"/>
              <a:pPr/>
              <a:t>‹#›</a:t>
            </a:fld>
            <a:endParaRPr lang="ko-KR" altLang="en-US"/>
          </a:p>
        </p:txBody>
      </p:sp>
    </p:spTree>
    <p:extLst>
      <p:ext uri="{BB962C8B-B14F-4D97-AF65-F5344CB8AC3E}">
        <p14:creationId xmlns:p14="http://schemas.microsoft.com/office/powerpoint/2010/main" val="4225666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F2BA9-3CDB-4E2B-8919-0158F0F19979}" type="datetime1">
              <a:rPr lang="ko-KR" altLang="en-US" smtClean="0"/>
              <a:pPr/>
              <a:t>2015-02-26</a:t>
            </a:fld>
            <a:endParaRPr lang="ko-KR" altLang="en-US"/>
          </a:p>
        </p:txBody>
      </p:sp>
      <p:sp>
        <p:nvSpPr>
          <p:cNvPr id="5" name="바닥글 개체 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C89165-6266-41D5-A28E-47AEDB490DA3}" type="slidenum">
              <a:rPr lang="ko-KR" altLang="en-US" smtClean="0"/>
              <a:pPr/>
              <a:t>‹#›</a:t>
            </a:fld>
            <a:endParaRPr lang="ko-KR" altLang="en-US"/>
          </a:p>
        </p:txBody>
      </p:sp>
    </p:spTree>
    <p:extLst>
      <p:ext uri="{BB962C8B-B14F-4D97-AF65-F5344CB8AC3E}">
        <p14:creationId xmlns:p14="http://schemas.microsoft.com/office/powerpoint/2010/main" val="2317522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diagramQuickStyle" Target="../diagrams/quickStyle1.xm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diagramData" Target="../diagrams/data1.xml"/><Relationship Id="rId5" Type="http://schemas.openxmlformats.org/officeDocument/2006/relationships/image" Target="../media/image3.png"/><Relationship Id="rId15" Type="http://schemas.microsoft.com/office/2007/relationships/diagramDrawing" Target="../diagrams/drawing1.xml"/><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diagramColors" Target="../diagrams/colors1.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6.png"/><Relationship Id="rId1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5.png"/><Relationship Id="rId17" Type="http://schemas.microsoft.com/office/2007/relationships/hdphoto" Target="../media/hdphoto5.wdp"/><Relationship Id="rId2" Type="http://schemas.openxmlformats.org/officeDocument/2006/relationships/notesSlide" Target="../notesSlides/notesSlide2.xml"/><Relationship Id="rId16" Type="http://schemas.openxmlformats.org/officeDocument/2006/relationships/image" Target="../media/image18.png"/><Relationship Id="rId1" Type="http://schemas.openxmlformats.org/officeDocument/2006/relationships/slideLayout" Target="../slideLayouts/slideLayout4.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11.png"/><Relationship Id="rId15" Type="http://schemas.microsoft.com/office/2007/relationships/hdphoto" Target="../media/hdphoto4.wdp"/><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22.png"/><Relationship Id="rId10" Type="http://schemas.microsoft.com/office/2007/relationships/hdphoto" Target="../media/hdphoto7.wdp"/><Relationship Id="rId4" Type="http://schemas.openxmlformats.org/officeDocument/2006/relationships/image" Target="../media/image21.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27.png"/><Relationship Id="rId7" Type="http://schemas.openxmlformats.org/officeDocument/2006/relationships/image" Target="../media/image30.jpeg"/><Relationship Id="rId12" Type="http://schemas.microsoft.com/office/2007/relationships/hdphoto" Target="../media/hdphoto11.wdp"/><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microsoft.com/office/2007/relationships/hdphoto" Target="../media/hdphoto8.wdp"/><Relationship Id="rId11" Type="http://schemas.openxmlformats.org/officeDocument/2006/relationships/image" Target="../media/image32.png"/><Relationship Id="rId5" Type="http://schemas.openxmlformats.org/officeDocument/2006/relationships/image" Target="../media/image29.jpeg"/><Relationship Id="rId10" Type="http://schemas.microsoft.com/office/2007/relationships/hdphoto" Target="../media/hdphoto10.wdp"/><Relationship Id="rId4" Type="http://schemas.openxmlformats.org/officeDocument/2006/relationships/image" Target="../media/image28.png"/><Relationship Id="rId9" Type="http://schemas.openxmlformats.org/officeDocument/2006/relationships/image" Target="../media/image31.jpeg"/></Relationships>
</file>

<file path=ppt/slides/_rels/slide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microsoft.com/office/2007/relationships/hdphoto" Target="../media/hdphoto12.wdp"/><Relationship Id="rId5" Type="http://schemas.openxmlformats.org/officeDocument/2006/relationships/image" Target="../media/image35.png"/><Relationship Id="rId4" Type="http://schemas.openxmlformats.org/officeDocument/2006/relationships/image" Target="../media/image34.png"/><Relationship Id="rId9" Type="http://schemas.microsoft.com/office/2007/relationships/hdphoto" Target="../media/hdphoto10.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712" t="69630" r="67910" b="13333"/>
          <a:stretch/>
        </p:blipFill>
        <p:spPr bwMode="auto">
          <a:xfrm>
            <a:off x="3857025" y="4407205"/>
            <a:ext cx="1195332" cy="9660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직선 연결선 12"/>
          <p:cNvCxnSpPr/>
          <p:nvPr/>
        </p:nvCxnSpPr>
        <p:spPr>
          <a:xfrm>
            <a:off x="5015841" y="12079"/>
            <a:ext cx="0" cy="6840538"/>
          </a:xfrm>
          <a:prstGeom prst="line">
            <a:avLst/>
          </a:prstGeom>
          <a:ln w="381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직사각형 1"/>
          <p:cNvSpPr/>
          <p:nvPr/>
        </p:nvSpPr>
        <p:spPr>
          <a:xfrm>
            <a:off x="64100" y="4386108"/>
            <a:ext cx="2799498" cy="726543"/>
          </a:xfrm>
          <a:prstGeom prst="rect">
            <a:avLst/>
          </a:prstGeom>
          <a:noFill/>
          <a:ln w="12700">
            <a:solidFill>
              <a:srgbClr val="6633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sz="1600">
              <a:latin typeface="Ebrima" pitchFamily="2" charset="0"/>
              <a:cs typeface="Ebrima" pitchFamily="2" charset="0"/>
            </a:endParaRPr>
          </a:p>
        </p:txBody>
      </p:sp>
      <p:sp>
        <p:nvSpPr>
          <p:cNvPr id="12" name="직사각형 11"/>
          <p:cNvSpPr/>
          <p:nvPr/>
        </p:nvSpPr>
        <p:spPr>
          <a:xfrm>
            <a:off x="-8598" y="13150"/>
            <a:ext cx="4987683" cy="676020"/>
          </a:xfrm>
          <a:prstGeom prst="rect">
            <a:avLst/>
          </a:prstGeom>
          <a:solidFill>
            <a:srgbClr val="DE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600" b="1" dirty="0" smtClean="0">
                <a:solidFill>
                  <a:srgbClr val="503D00"/>
                </a:solidFill>
                <a:latin typeface="Eras Demi ITC" pitchFamily="34" charset="0"/>
                <a:ea typeface="Arial Unicode MS" pitchFamily="50" charset="-127"/>
                <a:cs typeface="Arial Unicode MS" pitchFamily="50" charset="-127"/>
              </a:rPr>
              <a:t>                        </a:t>
            </a:r>
            <a:r>
              <a:rPr lang="en-US" altLang="ko-KR" sz="1600" b="1" dirty="0" smtClean="0">
                <a:solidFill>
                  <a:srgbClr val="503D00"/>
                </a:solidFill>
                <a:latin typeface="Eras Demi ITC" pitchFamily="34" charset="0"/>
                <a:ea typeface="Arial Unicode MS" pitchFamily="50" charset="-127"/>
                <a:cs typeface="Arial Unicode MS" pitchFamily="50" charset="-127"/>
              </a:rPr>
              <a:t>Ultimate Luxury, The Gold Snail</a:t>
            </a:r>
            <a:r>
              <a:rPr lang="ko-KR" altLang="en-US" sz="1600" b="1" dirty="0" smtClean="0">
                <a:solidFill>
                  <a:srgbClr val="C00000"/>
                </a:solidFill>
                <a:latin typeface="Eras Demi ITC" pitchFamily="34" charset="0"/>
                <a:ea typeface="Arial Unicode MS" pitchFamily="50" charset="-127"/>
                <a:cs typeface="Arial Unicode MS" pitchFamily="50" charset="-127"/>
              </a:rPr>
              <a:t>                                      </a:t>
            </a:r>
            <a:endParaRPr lang="en-US" altLang="ko-KR" sz="1600" b="1" dirty="0" smtClean="0">
              <a:solidFill>
                <a:srgbClr val="C00000"/>
              </a:solidFill>
              <a:latin typeface="Eras Demi ITC" pitchFamily="34" charset="0"/>
              <a:ea typeface="Arial Unicode MS" pitchFamily="50" charset="-127"/>
              <a:cs typeface="Arial Unicode MS" pitchFamily="50" charset="-127"/>
            </a:endParaRPr>
          </a:p>
          <a:p>
            <a:pPr algn="ctr"/>
            <a:r>
              <a:rPr lang="en-US" altLang="ko-KR" sz="1600" b="1" dirty="0">
                <a:solidFill>
                  <a:srgbClr val="C00000"/>
                </a:solidFill>
                <a:latin typeface="Eras Demi ITC" pitchFamily="34" charset="0"/>
                <a:ea typeface="Arial Unicode MS" pitchFamily="50" charset="-127"/>
                <a:cs typeface="Arial Unicode MS" pitchFamily="50" charset="-127"/>
              </a:rPr>
              <a:t> </a:t>
            </a:r>
            <a:r>
              <a:rPr lang="en-US" altLang="ko-KR" sz="1600" b="1" dirty="0" smtClean="0">
                <a:solidFill>
                  <a:srgbClr val="C00000"/>
                </a:solidFill>
                <a:latin typeface="Eras Demi ITC" pitchFamily="34" charset="0"/>
                <a:ea typeface="Arial Unicode MS" pitchFamily="50" charset="-127"/>
                <a:cs typeface="Arial Unicode MS" pitchFamily="50" charset="-127"/>
              </a:rPr>
              <a:t>                       Ultimate Anti-Wrinkle Skin care</a:t>
            </a:r>
            <a:endParaRPr lang="en-US" altLang="ko-KR" sz="1600" b="1" dirty="0">
              <a:solidFill>
                <a:srgbClr val="C00000"/>
              </a:solidFill>
              <a:latin typeface="Eras Demi ITC" pitchFamily="34" charset="0"/>
              <a:ea typeface="Arial Unicode MS" pitchFamily="50" charset="-127"/>
              <a:cs typeface="Arial Unicode MS" pitchFamily="50" charset="-127"/>
            </a:endParaRPr>
          </a:p>
        </p:txBody>
      </p:sp>
      <p:sp>
        <p:nvSpPr>
          <p:cNvPr id="20" name="TextBox 19"/>
          <p:cNvSpPr txBox="1"/>
          <p:nvPr/>
        </p:nvSpPr>
        <p:spPr>
          <a:xfrm>
            <a:off x="1026835" y="786732"/>
            <a:ext cx="2990061" cy="584775"/>
          </a:xfrm>
          <a:prstGeom prst="rect">
            <a:avLst/>
          </a:prstGeom>
          <a:solidFill>
            <a:srgbClr val="503D00"/>
          </a:solidFill>
        </p:spPr>
        <p:txBody>
          <a:bodyPr wrap="square" rtlCol="0">
            <a:spAutoFit/>
          </a:bodyPr>
          <a:lstStyle/>
          <a:p>
            <a:pPr algn="ctr"/>
            <a:r>
              <a:rPr lang="en-US" altLang="ko-KR" sz="1600" b="1" dirty="0" smtClean="0">
                <a:solidFill>
                  <a:srgbClr val="FFC000"/>
                </a:solidFill>
                <a:latin typeface="Ebrima" pitchFamily="2" charset="0"/>
                <a:ea typeface="Ebrima" pitchFamily="2" charset="0"/>
                <a:cs typeface="Ebrima" pitchFamily="2" charset="0"/>
              </a:rPr>
              <a:t>Snail Essential EX Wrinkle Solution</a:t>
            </a:r>
            <a:endParaRPr lang="ko-KR" altLang="en-US" sz="1600" b="1" dirty="0">
              <a:solidFill>
                <a:srgbClr val="FFC000"/>
              </a:solidFill>
              <a:latin typeface="Ebrima" pitchFamily="2" charset="0"/>
              <a:ea typeface="휴먼아미체" panose="02030504000101010101" pitchFamily="18" charset="-127"/>
              <a:cs typeface="Ebrima" pitchFamily="2" charset="0"/>
            </a:endParaRPr>
          </a:p>
        </p:txBody>
      </p:sp>
      <p:sp>
        <p:nvSpPr>
          <p:cNvPr id="21" name="TextBox 20"/>
          <p:cNvSpPr txBox="1"/>
          <p:nvPr/>
        </p:nvSpPr>
        <p:spPr bwMode="auto">
          <a:xfrm>
            <a:off x="137906" y="1867428"/>
            <a:ext cx="1253161" cy="477054"/>
          </a:xfrm>
          <a:prstGeom prst="rect">
            <a:avLst/>
          </a:prstGeom>
          <a:noFill/>
        </p:spPr>
        <p:txBody>
          <a:bodyPr>
            <a:spAutoFit/>
          </a:bodyPr>
          <a:lstStyle/>
          <a:p>
            <a:pPr algn="ctr">
              <a:defRPr/>
            </a:pPr>
            <a:endParaRPr lang="en-US" altLang="ko-KR" sz="700" b="1" dirty="0">
              <a:solidFill>
                <a:srgbClr val="322600"/>
              </a:solidFill>
              <a:latin typeface="Ebrima" pitchFamily="2" charset="0"/>
              <a:ea typeface="Ebrima" pitchFamily="2" charset="0"/>
              <a:cs typeface="Ebrima" pitchFamily="2" charset="0"/>
            </a:endParaRPr>
          </a:p>
          <a:p>
            <a:pPr algn="ctr">
              <a:defRPr/>
            </a:pPr>
            <a:r>
              <a:rPr lang="en-US" altLang="ko-KR" sz="900" b="1" dirty="0" smtClean="0">
                <a:solidFill>
                  <a:srgbClr val="322600"/>
                </a:solidFill>
                <a:latin typeface="Ebrima" pitchFamily="2" charset="0"/>
                <a:ea typeface="Ebrima" pitchFamily="2" charset="0"/>
                <a:cs typeface="Ebrima" pitchFamily="2" charset="0"/>
              </a:rPr>
              <a:t>Gold Snail </a:t>
            </a:r>
            <a:r>
              <a:rPr lang="en-US" altLang="ko-KR" sz="900" b="1" dirty="0" err="1" smtClean="0">
                <a:solidFill>
                  <a:srgbClr val="322600"/>
                </a:solidFill>
                <a:latin typeface="Ebrima" pitchFamily="2" charset="0"/>
                <a:ea typeface="Ebrima" pitchFamily="2" charset="0"/>
                <a:cs typeface="Ebrima" pitchFamily="2" charset="0"/>
              </a:rPr>
              <a:t>Mucin</a:t>
            </a:r>
            <a:r>
              <a:rPr lang="en-US" altLang="ko-KR" sz="900" b="1" dirty="0" smtClean="0">
                <a:solidFill>
                  <a:srgbClr val="322600"/>
                </a:solidFill>
                <a:latin typeface="Ebrima" pitchFamily="2" charset="0"/>
                <a:ea typeface="Ebrima" pitchFamily="2" charset="0"/>
                <a:cs typeface="Ebrima" pitchFamily="2" charset="0"/>
              </a:rPr>
              <a:t> Extract</a:t>
            </a:r>
            <a:endParaRPr lang="en-US" altLang="ko-KR" sz="900" b="1" dirty="0">
              <a:solidFill>
                <a:srgbClr val="322600"/>
              </a:solidFill>
              <a:latin typeface="Ebrima" pitchFamily="2" charset="0"/>
              <a:ea typeface="Ebrima" pitchFamily="2" charset="0"/>
              <a:cs typeface="Ebrima" pitchFamily="2" charset="0"/>
            </a:endParaRPr>
          </a:p>
        </p:txBody>
      </p:sp>
      <p:sp>
        <p:nvSpPr>
          <p:cNvPr id="22" name="Rectangle 23"/>
          <p:cNvSpPr>
            <a:spLocks noChangeArrowheads="1"/>
          </p:cNvSpPr>
          <p:nvPr/>
        </p:nvSpPr>
        <p:spPr bwMode="auto">
          <a:xfrm>
            <a:off x="64100" y="1596076"/>
            <a:ext cx="1455486" cy="1472788"/>
          </a:xfrm>
          <a:prstGeom prst="rect">
            <a:avLst/>
          </a:prstGeom>
          <a:noFill/>
          <a:ln w="28575">
            <a:solidFill>
              <a:schemeClr val="tx1">
                <a:lumMod val="50000"/>
                <a:lumOff val="50000"/>
              </a:schemeClr>
            </a:solidFill>
            <a:miter lim="800000"/>
            <a:headEnd/>
            <a:tailEnd/>
          </a:ln>
        </p:spPr>
        <p:txBody>
          <a:bodyPr wrap="none" lIns="91416" tIns="45708" rIns="91416" bIns="45708" anchor="ctr"/>
          <a:lstStyle/>
          <a:p>
            <a:pPr fontAlgn="auto">
              <a:spcBef>
                <a:spcPts val="0"/>
              </a:spcBef>
              <a:spcAft>
                <a:spcPts val="0"/>
              </a:spcAft>
              <a:defRPr/>
            </a:pPr>
            <a:endParaRPr kumimoji="0" lang="en-US" altLang="ko-KR" sz="400" dirty="0">
              <a:latin typeface="Ebrima" pitchFamily="2" charset="0"/>
              <a:ea typeface="Ebrima" pitchFamily="2" charset="0"/>
              <a:cs typeface="Ebrima" pitchFamily="2" charset="0"/>
            </a:endParaRPr>
          </a:p>
        </p:txBody>
      </p:sp>
      <p:sp>
        <p:nvSpPr>
          <p:cNvPr id="23" name="직사각형 22"/>
          <p:cNvSpPr/>
          <p:nvPr/>
        </p:nvSpPr>
        <p:spPr bwMode="auto">
          <a:xfrm>
            <a:off x="120252" y="1336142"/>
            <a:ext cx="1333782" cy="581863"/>
          </a:xfrm>
          <a:prstGeom prst="rect">
            <a:avLst/>
          </a:prstGeom>
          <a:solidFill>
            <a:srgbClr val="DEB4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altLang="ko-KR" sz="1050" b="1" dirty="0" smtClean="0">
                <a:solidFill>
                  <a:srgbClr val="322600"/>
                </a:solidFill>
                <a:latin typeface="Ebrima" pitchFamily="2" charset="0"/>
                <a:ea typeface="Ebrima" pitchFamily="2" charset="0"/>
                <a:cs typeface="Ebrima" pitchFamily="2" charset="0"/>
              </a:rPr>
              <a:t>Regenerate</a:t>
            </a:r>
          </a:p>
          <a:p>
            <a:pPr algn="ctr">
              <a:defRPr/>
            </a:pPr>
            <a:r>
              <a:rPr lang="en-US" altLang="ko-KR" sz="1050" b="1" dirty="0" smtClean="0">
                <a:solidFill>
                  <a:srgbClr val="322600"/>
                </a:solidFill>
                <a:latin typeface="Ebrima" pitchFamily="2" charset="0"/>
                <a:ea typeface="Ebrima" pitchFamily="2" charset="0"/>
                <a:cs typeface="Ebrima" pitchFamily="2" charset="0"/>
              </a:rPr>
              <a:t>Damaged wrinkle skin</a:t>
            </a:r>
            <a:endParaRPr lang="ko-KR" altLang="en-US" sz="1050" b="1" dirty="0">
              <a:solidFill>
                <a:srgbClr val="322600"/>
              </a:solidFill>
              <a:latin typeface="Ebrima" pitchFamily="2" charset="0"/>
              <a:ea typeface="휴먼모음T" panose="02030504000101010101" pitchFamily="18" charset="-127"/>
              <a:cs typeface="Ebrima" pitchFamily="2" charset="0"/>
            </a:endParaRPr>
          </a:p>
        </p:txBody>
      </p:sp>
      <p:sp>
        <p:nvSpPr>
          <p:cNvPr id="25" name="Rectangle 23"/>
          <p:cNvSpPr>
            <a:spLocks noChangeArrowheads="1"/>
          </p:cNvSpPr>
          <p:nvPr/>
        </p:nvSpPr>
        <p:spPr bwMode="auto">
          <a:xfrm>
            <a:off x="1640632" y="1596075"/>
            <a:ext cx="1626471" cy="1472789"/>
          </a:xfrm>
          <a:prstGeom prst="rect">
            <a:avLst/>
          </a:prstGeom>
          <a:noFill/>
          <a:ln w="28575">
            <a:solidFill>
              <a:schemeClr val="tx1">
                <a:lumMod val="50000"/>
                <a:lumOff val="50000"/>
              </a:schemeClr>
            </a:solidFill>
            <a:miter lim="800000"/>
            <a:headEnd/>
            <a:tailEnd/>
          </a:ln>
        </p:spPr>
        <p:txBody>
          <a:bodyPr wrap="none" lIns="91416" tIns="45708" rIns="91416" bIns="45708" anchor="ctr"/>
          <a:lstStyle/>
          <a:p>
            <a:pPr fontAlgn="auto">
              <a:spcBef>
                <a:spcPts val="0"/>
              </a:spcBef>
              <a:spcAft>
                <a:spcPts val="0"/>
              </a:spcAft>
              <a:defRPr/>
            </a:pPr>
            <a:endParaRPr kumimoji="0" lang="en-US" altLang="ko-KR" sz="400" dirty="0">
              <a:latin typeface="Ebrima" pitchFamily="2" charset="0"/>
              <a:ea typeface="Ebrima" pitchFamily="2" charset="0"/>
              <a:cs typeface="Ebrima" pitchFamily="2" charset="0"/>
            </a:endParaRPr>
          </a:p>
        </p:txBody>
      </p:sp>
      <p:sp>
        <p:nvSpPr>
          <p:cNvPr id="26" name="직사각형 25"/>
          <p:cNvSpPr/>
          <p:nvPr/>
        </p:nvSpPr>
        <p:spPr bwMode="auto">
          <a:xfrm>
            <a:off x="1719236" y="1345165"/>
            <a:ext cx="1369337" cy="623101"/>
          </a:xfrm>
          <a:prstGeom prst="rect">
            <a:avLst/>
          </a:prstGeom>
          <a:solidFill>
            <a:srgbClr val="DEB400"/>
          </a:solidFill>
        </p:spPr>
        <p:style>
          <a:lnRef idx="0">
            <a:schemeClr val="accent2"/>
          </a:lnRef>
          <a:fillRef idx="3">
            <a:schemeClr val="accent2"/>
          </a:fillRef>
          <a:effectRef idx="3">
            <a:schemeClr val="accent2"/>
          </a:effectRef>
          <a:fontRef idx="minor">
            <a:schemeClr val="lt1"/>
          </a:fontRef>
        </p:style>
        <p:txBody>
          <a:bodyPr lIns="36000" rIns="36000" anchor="ctr"/>
          <a:lstStyle/>
          <a:p>
            <a:pPr algn="ctr">
              <a:defRPr/>
            </a:pPr>
            <a:r>
              <a:rPr lang="en-US" altLang="ko-KR" sz="1050" b="1" dirty="0" smtClean="0">
                <a:solidFill>
                  <a:srgbClr val="322600"/>
                </a:solidFill>
                <a:latin typeface="Ebrima" pitchFamily="2" charset="0"/>
                <a:ea typeface="Ebrima" pitchFamily="2" charset="0"/>
                <a:cs typeface="Ebrima" pitchFamily="2" charset="0"/>
              </a:rPr>
              <a:t>Exceptional nourishment &amp;</a:t>
            </a:r>
          </a:p>
          <a:p>
            <a:pPr algn="ctr">
              <a:defRPr/>
            </a:pPr>
            <a:r>
              <a:rPr lang="en-US" altLang="ko-KR" sz="1050" b="1" dirty="0" smtClean="0">
                <a:solidFill>
                  <a:srgbClr val="322600"/>
                </a:solidFill>
                <a:latin typeface="Ebrima" pitchFamily="2" charset="0"/>
                <a:ea typeface="Ebrima" pitchFamily="2" charset="0"/>
                <a:cs typeface="Ebrima" pitchFamily="2" charset="0"/>
              </a:rPr>
              <a:t>Firming agents</a:t>
            </a:r>
            <a:endParaRPr lang="ko-KR" altLang="en-US" sz="1050" b="1" dirty="0">
              <a:solidFill>
                <a:srgbClr val="322600"/>
              </a:solidFill>
              <a:latin typeface="Ebrima" pitchFamily="2" charset="0"/>
              <a:ea typeface="휴먼모음T" panose="02030504000101010101" pitchFamily="18" charset="-127"/>
              <a:cs typeface="Ebrima" pitchFamily="2" charset="0"/>
            </a:endParaRPr>
          </a:p>
        </p:txBody>
      </p:sp>
      <p:sp>
        <p:nvSpPr>
          <p:cNvPr id="27" name="TextBox 26"/>
          <p:cNvSpPr txBox="1"/>
          <p:nvPr/>
        </p:nvSpPr>
        <p:spPr bwMode="auto">
          <a:xfrm>
            <a:off x="1640632" y="2015169"/>
            <a:ext cx="1626471" cy="784830"/>
          </a:xfrm>
          <a:prstGeom prst="rect">
            <a:avLst/>
          </a:prstGeom>
          <a:noFill/>
        </p:spPr>
        <p:txBody>
          <a:bodyPr wrap="square">
            <a:spAutoFit/>
          </a:bodyPr>
          <a:lstStyle/>
          <a:p>
            <a:pPr>
              <a:defRPr/>
            </a:pPr>
            <a:r>
              <a:rPr lang="en-US" altLang="ko-KR" sz="900" b="1" dirty="0">
                <a:solidFill>
                  <a:srgbClr val="322600"/>
                </a:solidFill>
                <a:latin typeface="Ebrima" pitchFamily="2" charset="0"/>
                <a:ea typeface="Ebrima" pitchFamily="2" charset="0"/>
                <a:cs typeface="Ebrima" pitchFamily="2" charset="0"/>
              </a:rPr>
              <a:t>4</a:t>
            </a:r>
            <a:r>
              <a:rPr lang="en-US" altLang="ko-KR" sz="900" b="1" dirty="0" smtClean="0">
                <a:solidFill>
                  <a:srgbClr val="322600"/>
                </a:solidFill>
                <a:latin typeface="Ebrima" pitchFamily="2" charset="0"/>
                <a:ea typeface="Ebrima" pitchFamily="2" charset="0"/>
                <a:cs typeface="Ebrima" pitchFamily="2" charset="0"/>
              </a:rPr>
              <a:t> </a:t>
            </a:r>
            <a:r>
              <a:rPr lang="en-US" altLang="ko-KR" sz="900" b="1" dirty="0">
                <a:solidFill>
                  <a:srgbClr val="322600"/>
                </a:solidFill>
                <a:latin typeface="Ebrima" pitchFamily="2" charset="0"/>
                <a:ea typeface="Ebrima" pitchFamily="2" charset="0"/>
                <a:cs typeface="Ebrima" pitchFamily="2" charset="0"/>
              </a:rPr>
              <a:t>– </a:t>
            </a:r>
            <a:r>
              <a:rPr lang="en-US" altLang="ko-KR" sz="900" b="1" dirty="0" smtClean="0">
                <a:solidFill>
                  <a:srgbClr val="322600"/>
                </a:solidFill>
                <a:latin typeface="Ebrima" pitchFamily="2" charset="0"/>
                <a:ea typeface="Ebrima" pitchFamily="2" charset="0"/>
                <a:cs typeface="Ebrima" pitchFamily="2" charset="0"/>
              </a:rPr>
              <a:t>Peptides</a:t>
            </a:r>
            <a:endParaRPr lang="en-US" altLang="ko-KR" sz="900" b="1" dirty="0">
              <a:solidFill>
                <a:srgbClr val="322600"/>
              </a:solidFill>
              <a:latin typeface="Ebrima" pitchFamily="2" charset="0"/>
              <a:ea typeface="Ebrima" pitchFamily="2" charset="0"/>
              <a:cs typeface="Ebrima" pitchFamily="2" charset="0"/>
            </a:endParaRPr>
          </a:p>
          <a:p>
            <a:pPr>
              <a:defRPr/>
            </a:pPr>
            <a:r>
              <a:rPr lang="en-US" altLang="ko-KR" sz="900" b="1" dirty="0" smtClean="0">
                <a:solidFill>
                  <a:srgbClr val="322600"/>
                </a:solidFill>
                <a:latin typeface="Ebrima" pitchFamily="2" charset="0"/>
                <a:ea typeface="Ebrima" pitchFamily="2" charset="0"/>
                <a:cs typeface="Ebrima" pitchFamily="2" charset="0"/>
              </a:rPr>
              <a:t>(firming, nourishing, SOS, </a:t>
            </a:r>
            <a:r>
              <a:rPr lang="en-US" altLang="ko-KR" sz="900" b="1" dirty="0" err="1" smtClean="0">
                <a:solidFill>
                  <a:srgbClr val="322600"/>
                </a:solidFill>
                <a:latin typeface="Ebrima" pitchFamily="2" charset="0"/>
                <a:ea typeface="Ebrima" pitchFamily="2" charset="0"/>
                <a:cs typeface="Ebrima" pitchFamily="2" charset="0"/>
              </a:rPr>
              <a:t>botox</a:t>
            </a:r>
            <a:r>
              <a:rPr lang="en-US" altLang="ko-KR" sz="900" b="1" dirty="0" smtClean="0">
                <a:solidFill>
                  <a:srgbClr val="322600"/>
                </a:solidFill>
                <a:latin typeface="Ebrima" pitchFamily="2" charset="0"/>
                <a:ea typeface="Ebrima" pitchFamily="2" charset="0"/>
                <a:cs typeface="Ebrima" pitchFamily="2" charset="0"/>
              </a:rPr>
              <a:t>)</a:t>
            </a:r>
          </a:p>
          <a:p>
            <a:pPr>
              <a:defRPr/>
            </a:pPr>
            <a:r>
              <a:rPr lang="en-US" altLang="ko-KR" sz="900" b="1" dirty="0" smtClean="0">
                <a:solidFill>
                  <a:srgbClr val="322600"/>
                </a:solidFill>
                <a:latin typeface="Ebrima" pitchFamily="2" charset="0"/>
                <a:ea typeface="Ebrima" pitchFamily="2" charset="0"/>
                <a:cs typeface="Ebrima" pitchFamily="2" charset="0"/>
              </a:rPr>
              <a:t>Hyaluronic acid, ceramide, Collagen Added</a:t>
            </a:r>
            <a:endParaRPr lang="en-US" altLang="ko-KR" sz="900" b="1" dirty="0">
              <a:solidFill>
                <a:srgbClr val="322600"/>
              </a:solidFill>
              <a:latin typeface="Ebrima" pitchFamily="2" charset="0"/>
              <a:ea typeface="Ebrima" pitchFamily="2" charset="0"/>
              <a:cs typeface="Ebrima" pitchFamily="2" charset="0"/>
            </a:endParaRPr>
          </a:p>
        </p:txBody>
      </p:sp>
      <p:sp>
        <p:nvSpPr>
          <p:cNvPr id="30" name="Rectangle 23"/>
          <p:cNvSpPr>
            <a:spLocks noChangeArrowheads="1"/>
          </p:cNvSpPr>
          <p:nvPr/>
        </p:nvSpPr>
        <p:spPr bwMode="auto">
          <a:xfrm>
            <a:off x="3314798" y="1596075"/>
            <a:ext cx="1617565" cy="1472885"/>
          </a:xfrm>
          <a:prstGeom prst="rect">
            <a:avLst/>
          </a:prstGeom>
          <a:noFill/>
          <a:ln w="28575">
            <a:solidFill>
              <a:schemeClr val="tx1">
                <a:lumMod val="50000"/>
                <a:lumOff val="50000"/>
              </a:schemeClr>
            </a:solidFill>
            <a:miter lim="800000"/>
            <a:headEnd/>
            <a:tailEnd/>
          </a:ln>
        </p:spPr>
        <p:txBody>
          <a:bodyPr wrap="none" lIns="91416" tIns="45708" rIns="91416" bIns="45708" anchor="ctr"/>
          <a:lstStyle/>
          <a:p>
            <a:pPr fontAlgn="auto">
              <a:spcBef>
                <a:spcPts val="0"/>
              </a:spcBef>
              <a:spcAft>
                <a:spcPts val="0"/>
              </a:spcAft>
              <a:defRPr/>
            </a:pPr>
            <a:endParaRPr kumimoji="0" lang="en-US" altLang="ko-KR" sz="400" dirty="0">
              <a:latin typeface="Ebrima" pitchFamily="2" charset="0"/>
              <a:ea typeface="Ebrima" pitchFamily="2" charset="0"/>
              <a:cs typeface="Ebrima" pitchFamily="2" charset="0"/>
            </a:endParaRPr>
          </a:p>
        </p:txBody>
      </p:sp>
      <p:sp>
        <p:nvSpPr>
          <p:cNvPr id="31" name="직사각형 30"/>
          <p:cNvSpPr/>
          <p:nvPr/>
        </p:nvSpPr>
        <p:spPr bwMode="auto">
          <a:xfrm>
            <a:off x="3453357" y="1351335"/>
            <a:ext cx="1333782" cy="566670"/>
          </a:xfrm>
          <a:prstGeom prst="rect">
            <a:avLst/>
          </a:prstGeom>
          <a:solidFill>
            <a:srgbClr val="DEB4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altLang="ko-KR" sz="1050" b="1" dirty="0" smtClean="0">
                <a:solidFill>
                  <a:srgbClr val="322600"/>
                </a:solidFill>
                <a:latin typeface="Ebrima" pitchFamily="2" charset="0"/>
                <a:ea typeface="Ebrima" pitchFamily="2" charset="0"/>
                <a:cs typeface="Ebrima" pitchFamily="2" charset="0"/>
              </a:rPr>
              <a:t>Stronger skin barrier</a:t>
            </a:r>
            <a:endParaRPr lang="ko-KR" altLang="en-US" sz="1050" b="1" dirty="0">
              <a:solidFill>
                <a:srgbClr val="322600"/>
              </a:solidFill>
              <a:latin typeface="Ebrima" pitchFamily="2" charset="0"/>
              <a:ea typeface="휴먼모음T" panose="02030504000101010101" pitchFamily="18" charset="-127"/>
              <a:cs typeface="Ebrima" pitchFamily="2" charset="0"/>
            </a:endParaRPr>
          </a:p>
        </p:txBody>
      </p:sp>
      <p:cxnSp>
        <p:nvCxnSpPr>
          <p:cNvPr id="42" name="직선 연결선 41"/>
          <p:cNvCxnSpPr/>
          <p:nvPr/>
        </p:nvCxnSpPr>
        <p:spPr>
          <a:xfrm flipV="1">
            <a:off x="2403905" y="2899171"/>
            <a:ext cx="0" cy="73767"/>
          </a:xfrm>
          <a:prstGeom prst="line">
            <a:avLst/>
          </a:prstGeom>
          <a:ln w="19050">
            <a:solidFill>
              <a:srgbClr val="C89800"/>
            </a:solidFill>
            <a:prstDash val="sysDot"/>
          </a:ln>
        </p:spPr>
        <p:style>
          <a:lnRef idx="1">
            <a:schemeClr val="accent1"/>
          </a:lnRef>
          <a:fillRef idx="0">
            <a:schemeClr val="accent1"/>
          </a:fillRef>
          <a:effectRef idx="0">
            <a:schemeClr val="accent1"/>
          </a:effectRef>
          <a:fontRef idx="minor">
            <a:schemeClr val="tx1"/>
          </a:fontRef>
        </p:style>
      </p:cxnSp>
      <p:cxnSp>
        <p:nvCxnSpPr>
          <p:cNvPr id="44" name="직선 연결선 43"/>
          <p:cNvCxnSpPr/>
          <p:nvPr/>
        </p:nvCxnSpPr>
        <p:spPr>
          <a:xfrm flipV="1">
            <a:off x="4161251" y="2899171"/>
            <a:ext cx="0" cy="73767"/>
          </a:xfrm>
          <a:prstGeom prst="line">
            <a:avLst/>
          </a:prstGeom>
          <a:ln w="19050">
            <a:solidFill>
              <a:srgbClr val="C89800"/>
            </a:solidFill>
            <a:prstDash val="sysDot"/>
          </a:ln>
        </p:spPr>
        <p:style>
          <a:lnRef idx="1">
            <a:schemeClr val="accent1"/>
          </a:lnRef>
          <a:fillRef idx="0">
            <a:schemeClr val="accent1"/>
          </a:fillRef>
          <a:effectRef idx="0">
            <a:schemeClr val="accent1"/>
          </a:effectRef>
          <a:fontRef idx="minor">
            <a:schemeClr val="tx1"/>
          </a:fontRef>
        </p:style>
      </p:cxnSp>
      <p:sp>
        <p:nvSpPr>
          <p:cNvPr id="48" name="직사각형 47"/>
          <p:cNvSpPr/>
          <p:nvPr/>
        </p:nvSpPr>
        <p:spPr bwMode="auto">
          <a:xfrm>
            <a:off x="71377" y="2780928"/>
            <a:ext cx="1448209" cy="376957"/>
          </a:xfrm>
          <a:prstGeom prst="rect">
            <a:avLst/>
          </a:prstGeom>
          <a:solidFill>
            <a:srgbClr val="A50021"/>
          </a:solidFill>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altLang="ko-KR" sz="1050" b="1" dirty="0" smtClean="0">
                <a:solidFill>
                  <a:schemeClr val="bg1"/>
                </a:solidFill>
                <a:latin typeface="Ebrima" pitchFamily="2" charset="0"/>
                <a:ea typeface="Ebrima" pitchFamily="2" charset="0"/>
                <a:cs typeface="Ebrima" pitchFamily="2" charset="0"/>
              </a:rPr>
              <a:t>Improved cell renewing power</a:t>
            </a:r>
            <a:endParaRPr lang="ko-KR" altLang="en-US" sz="1050" b="1" dirty="0">
              <a:solidFill>
                <a:schemeClr val="bg1"/>
              </a:solidFill>
              <a:latin typeface="Ebrima" pitchFamily="2" charset="0"/>
              <a:ea typeface="휴먼모음T" panose="02030504000101010101" pitchFamily="18" charset="-127"/>
              <a:cs typeface="Ebrima" pitchFamily="2" charset="0"/>
            </a:endParaRPr>
          </a:p>
        </p:txBody>
      </p:sp>
      <p:sp>
        <p:nvSpPr>
          <p:cNvPr id="57" name="직사각형 56"/>
          <p:cNvSpPr/>
          <p:nvPr/>
        </p:nvSpPr>
        <p:spPr>
          <a:xfrm>
            <a:off x="121007" y="125047"/>
            <a:ext cx="1197764" cy="461665"/>
          </a:xfrm>
          <a:prstGeom prst="rect">
            <a:avLst/>
          </a:prstGeom>
          <a:solidFill>
            <a:schemeClr val="bg1"/>
          </a:solidFill>
          <a:ln w="28575">
            <a:solidFill>
              <a:srgbClr val="663300"/>
            </a:solidFill>
            <a:prstDash val="sysDot"/>
          </a:ln>
        </p:spPr>
        <p:txBody>
          <a:bodyPr wrap="none">
            <a:spAutoFit/>
          </a:bodyPr>
          <a:lstStyle/>
          <a:p>
            <a:pPr algn="ctr"/>
            <a:r>
              <a:rPr lang="en-US" altLang="ko-KR" sz="1200" b="1" dirty="0" smtClean="0">
                <a:solidFill>
                  <a:srgbClr val="C00000"/>
                </a:solidFill>
                <a:latin typeface="Ebrima" pitchFamily="2" charset="0"/>
                <a:ea typeface="Ebrima" pitchFamily="2" charset="0"/>
                <a:cs typeface="Ebrima" pitchFamily="2" charset="0"/>
              </a:rPr>
              <a:t>Snail Essential</a:t>
            </a:r>
          </a:p>
          <a:p>
            <a:pPr algn="ctr"/>
            <a:r>
              <a:rPr lang="en-US" altLang="ko-KR" sz="1200" b="1" dirty="0" smtClean="0">
                <a:solidFill>
                  <a:srgbClr val="C00000"/>
                </a:solidFill>
                <a:latin typeface="Ebrima" pitchFamily="2" charset="0"/>
                <a:ea typeface="Ebrima" pitchFamily="2" charset="0"/>
                <a:cs typeface="Ebrima" pitchFamily="2" charset="0"/>
              </a:rPr>
              <a:t>RENEWAL!!</a:t>
            </a:r>
            <a:endParaRPr lang="en-US" altLang="ko-KR" sz="1200" b="1" dirty="0">
              <a:solidFill>
                <a:srgbClr val="C00000"/>
              </a:solidFill>
              <a:latin typeface="Ebrima" pitchFamily="2" charset="0"/>
              <a:ea typeface="Ebrima" pitchFamily="2" charset="0"/>
              <a:cs typeface="Ebrima" pitchFamily="2" charset="0"/>
            </a:endParaRPr>
          </a:p>
        </p:txBody>
      </p:sp>
      <p:sp>
        <p:nvSpPr>
          <p:cNvPr id="8" name="TextBox 7"/>
          <p:cNvSpPr txBox="1"/>
          <p:nvPr/>
        </p:nvSpPr>
        <p:spPr>
          <a:xfrm>
            <a:off x="48688" y="4386662"/>
            <a:ext cx="2916451" cy="707886"/>
          </a:xfrm>
          <a:prstGeom prst="rect">
            <a:avLst/>
          </a:prstGeom>
          <a:noFill/>
        </p:spPr>
        <p:txBody>
          <a:bodyPr wrap="square" rtlCol="0">
            <a:spAutoFit/>
          </a:bodyPr>
          <a:lstStyle/>
          <a:p>
            <a:pPr marL="171450" indent="-171450">
              <a:buFont typeface="Wingdings" panose="05000000000000000000" pitchFamily="2" charset="2"/>
              <a:buChar char="§"/>
            </a:pPr>
            <a:r>
              <a:rPr lang="en-US" altLang="ko-KR" sz="800" dirty="0" smtClean="0">
                <a:solidFill>
                  <a:srgbClr val="663300"/>
                </a:solidFill>
                <a:latin typeface="Ebrima" pitchFamily="2" charset="0"/>
                <a:ea typeface="Ebrima" pitchFamily="2" charset="0"/>
                <a:cs typeface="Ebrima" pitchFamily="2" charset="0"/>
              </a:rPr>
              <a:t>Is the bodily secretion to restore the damaged tissue of its body.  </a:t>
            </a:r>
          </a:p>
          <a:p>
            <a:pPr marL="171450" indent="-171450">
              <a:buFont typeface="Wingdings" panose="05000000000000000000" pitchFamily="2" charset="2"/>
              <a:buChar char="§"/>
            </a:pPr>
            <a:r>
              <a:rPr lang="en-US" altLang="ko-KR" sz="800" dirty="0" smtClean="0">
                <a:solidFill>
                  <a:srgbClr val="663300"/>
                </a:solidFill>
                <a:latin typeface="Ebrima" pitchFamily="2" charset="0"/>
                <a:ea typeface="Ebrima" pitchFamily="2" charset="0"/>
                <a:cs typeface="Ebrima" pitchFamily="2" charset="0"/>
              </a:rPr>
              <a:t>Stimulates collagen synthesis, helping to heal the damage </a:t>
            </a:r>
          </a:p>
          <a:p>
            <a:pPr marL="171450" indent="-171450">
              <a:buFont typeface="Wingdings" panose="05000000000000000000" pitchFamily="2" charset="2"/>
              <a:buChar char="§"/>
            </a:pPr>
            <a:r>
              <a:rPr lang="en-US" altLang="ko-KR" sz="800" dirty="0" smtClean="0">
                <a:solidFill>
                  <a:srgbClr val="663300"/>
                </a:solidFill>
                <a:latin typeface="Ebrima" pitchFamily="2" charset="0"/>
                <a:ea typeface="Ebrima" pitchFamily="2" charset="0"/>
                <a:cs typeface="Ebrima" pitchFamily="2" charset="0"/>
              </a:rPr>
              <a:t>Rich in skin beneficial nutrients and softening agent. </a:t>
            </a:r>
            <a:endParaRPr lang="ko-KR" altLang="en-US" sz="800" dirty="0">
              <a:solidFill>
                <a:srgbClr val="663300"/>
              </a:solidFill>
              <a:latin typeface="Ebrima" pitchFamily="2" charset="0"/>
              <a:cs typeface="Ebrima" pitchFamily="2" charset="0"/>
            </a:endParaRPr>
          </a:p>
        </p:txBody>
      </p:sp>
      <p:sp>
        <p:nvSpPr>
          <p:cNvPr id="87" name="직사각형 86"/>
          <p:cNvSpPr/>
          <p:nvPr/>
        </p:nvSpPr>
        <p:spPr bwMode="auto">
          <a:xfrm>
            <a:off x="-8598" y="3226702"/>
            <a:ext cx="4940960" cy="512167"/>
          </a:xfrm>
          <a:prstGeom prst="rect">
            <a:avLst/>
          </a:prstGeom>
          <a:solidFill>
            <a:srgbClr val="FFED9F"/>
          </a:solidFill>
        </p:spPr>
        <p:style>
          <a:lnRef idx="0">
            <a:schemeClr val="accent2"/>
          </a:lnRef>
          <a:fillRef idx="3">
            <a:schemeClr val="accent2"/>
          </a:fillRef>
          <a:effectRef idx="3">
            <a:schemeClr val="accent2"/>
          </a:effectRef>
          <a:fontRef idx="minor">
            <a:schemeClr val="lt1"/>
          </a:fontRef>
        </p:style>
        <p:txBody>
          <a:bodyPr anchor="ctr"/>
          <a:lstStyle/>
          <a:p>
            <a:pPr algn="ctr"/>
            <a:r>
              <a:rPr lang="en-US" altLang="ko-KR" sz="1200" b="1" dirty="0" smtClean="0">
                <a:solidFill>
                  <a:srgbClr val="322600"/>
                </a:solidFill>
                <a:latin typeface="Ebrima" pitchFamily="2" charset="0"/>
                <a:ea typeface="Ebrima" pitchFamily="2" charset="0"/>
                <a:cs typeface="Ebrima" pitchFamily="2" charset="0"/>
              </a:rPr>
              <a:t>Highlighted Ingredient</a:t>
            </a:r>
            <a:r>
              <a:rPr lang="ko-KR" altLang="en-US" sz="1200" b="1" dirty="0" smtClean="0">
                <a:solidFill>
                  <a:srgbClr val="322600"/>
                </a:solidFill>
                <a:latin typeface="Ebrima" pitchFamily="2" charset="0"/>
                <a:ea typeface="휴먼엑스포" panose="02030504000101010101" pitchFamily="18" charset="-127"/>
                <a:cs typeface="Ebrima" pitchFamily="2" charset="0"/>
              </a:rPr>
              <a:t> </a:t>
            </a:r>
            <a:r>
              <a:rPr lang="en-US" altLang="ko-KR" sz="1200" b="1" dirty="0" smtClean="0">
                <a:solidFill>
                  <a:srgbClr val="322600"/>
                </a:solidFill>
                <a:latin typeface="Ebrima" pitchFamily="2" charset="0"/>
                <a:ea typeface="Ebrima" pitchFamily="2" charset="0"/>
                <a:cs typeface="Ebrima" pitchFamily="2" charset="0"/>
              </a:rPr>
              <a:t>1. Improved quality of the snail </a:t>
            </a:r>
          </a:p>
          <a:p>
            <a:pPr algn="ctr"/>
            <a:r>
              <a:rPr lang="en-US" altLang="ko-KR" sz="1200" b="1" dirty="0" smtClean="0">
                <a:solidFill>
                  <a:srgbClr val="C00000"/>
                </a:solidFill>
                <a:latin typeface="Ebrima" pitchFamily="2" charset="0"/>
                <a:ea typeface="Ebrima" pitchFamily="2" charset="0"/>
                <a:cs typeface="Ebrima" pitchFamily="2" charset="0"/>
              </a:rPr>
              <a:t>[Korean Gold Snail]</a:t>
            </a:r>
            <a:endParaRPr lang="en-US" altLang="ko-KR" sz="1200" b="1" dirty="0">
              <a:solidFill>
                <a:srgbClr val="C00000"/>
              </a:solidFill>
              <a:latin typeface="Ebrima" pitchFamily="2" charset="0"/>
              <a:ea typeface="Ebrima" pitchFamily="2" charset="0"/>
              <a:cs typeface="Ebrima" pitchFamily="2" charset="0"/>
            </a:endParaRPr>
          </a:p>
        </p:txBody>
      </p:sp>
      <p:sp>
        <p:nvSpPr>
          <p:cNvPr id="88" name="직사각형 87"/>
          <p:cNvSpPr/>
          <p:nvPr/>
        </p:nvSpPr>
        <p:spPr bwMode="auto">
          <a:xfrm>
            <a:off x="5062524" y="13151"/>
            <a:ext cx="4836537" cy="295256"/>
          </a:xfrm>
          <a:prstGeom prst="rect">
            <a:avLst/>
          </a:prstGeom>
          <a:solidFill>
            <a:srgbClr val="FFED9F"/>
          </a:solidFill>
        </p:spPr>
        <p:style>
          <a:lnRef idx="0">
            <a:schemeClr val="accent2"/>
          </a:lnRef>
          <a:fillRef idx="3">
            <a:schemeClr val="accent2"/>
          </a:fillRef>
          <a:effectRef idx="3">
            <a:schemeClr val="accent2"/>
          </a:effectRef>
          <a:fontRef idx="minor">
            <a:schemeClr val="lt1"/>
          </a:fontRef>
        </p:style>
        <p:txBody>
          <a:bodyPr anchor="ctr"/>
          <a:lstStyle/>
          <a:p>
            <a:r>
              <a:rPr lang="en-US" altLang="ko-KR" sz="1100" b="1" dirty="0" smtClean="0">
                <a:solidFill>
                  <a:srgbClr val="322600"/>
                </a:solidFill>
                <a:latin typeface="Ebrima" pitchFamily="2" charset="0"/>
                <a:ea typeface="Ebrima" pitchFamily="2" charset="0"/>
                <a:cs typeface="Ebrima" pitchFamily="2" charset="0"/>
              </a:rPr>
              <a:t>Additional </a:t>
            </a:r>
            <a:r>
              <a:rPr lang="en-US" altLang="ko-KR" sz="1100" b="1" dirty="0">
                <a:solidFill>
                  <a:srgbClr val="322600"/>
                </a:solidFill>
                <a:latin typeface="Ebrima" pitchFamily="2" charset="0"/>
                <a:ea typeface="Ebrima" pitchFamily="2" charset="0"/>
                <a:cs typeface="Ebrima" pitchFamily="2" charset="0"/>
              </a:rPr>
              <a:t>Ingredient</a:t>
            </a:r>
            <a:r>
              <a:rPr lang="ko-KR" altLang="en-US" sz="1100" b="1" dirty="0" smtClean="0">
                <a:solidFill>
                  <a:srgbClr val="322600"/>
                </a:solidFill>
                <a:latin typeface="Ebrima" pitchFamily="2" charset="0"/>
                <a:ea typeface="휴먼엑스포" panose="02030504000101010101" pitchFamily="18" charset="-127"/>
                <a:cs typeface="Ebrima" pitchFamily="2" charset="0"/>
              </a:rPr>
              <a:t> </a:t>
            </a:r>
            <a:r>
              <a:rPr lang="en-US" altLang="ko-KR" sz="1100" b="1" dirty="0">
                <a:solidFill>
                  <a:srgbClr val="322600"/>
                </a:solidFill>
                <a:latin typeface="Ebrima" pitchFamily="2" charset="0"/>
                <a:ea typeface="Ebrima" pitchFamily="2" charset="0"/>
                <a:cs typeface="Ebrima" pitchFamily="2" charset="0"/>
              </a:rPr>
              <a:t>2</a:t>
            </a:r>
            <a:r>
              <a:rPr lang="en-US" altLang="ko-KR" sz="1100" b="1" dirty="0" smtClean="0">
                <a:solidFill>
                  <a:srgbClr val="322600"/>
                </a:solidFill>
                <a:latin typeface="Ebrima" pitchFamily="2" charset="0"/>
                <a:ea typeface="Ebrima" pitchFamily="2" charset="0"/>
                <a:cs typeface="Ebrima" pitchFamily="2" charset="0"/>
              </a:rPr>
              <a:t>. Collagen </a:t>
            </a:r>
            <a:endParaRPr lang="en-US" altLang="ko-KR" sz="1100" b="1" dirty="0">
              <a:solidFill>
                <a:srgbClr val="C00000"/>
              </a:solidFill>
              <a:latin typeface="Ebrima" pitchFamily="2" charset="0"/>
              <a:ea typeface="Ebrima" pitchFamily="2" charset="0"/>
              <a:cs typeface="Ebrima" pitchFamily="2" charset="0"/>
            </a:endParaRPr>
          </a:p>
        </p:txBody>
      </p:sp>
      <p:sp>
        <p:nvSpPr>
          <p:cNvPr id="92" name="TextBox 91"/>
          <p:cNvSpPr txBox="1"/>
          <p:nvPr/>
        </p:nvSpPr>
        <p:spPr>
          <a:xfrm>
            <a:off x="-15552" y="4189272"/>
            <a:ext cx="2266024" cy="261610"/>
          </a:xfrm>
          <a:prstGeom prst="rect">
            <a:avLst/>
          </a:prstGeom>
          <a:noFill/>
        </p:spPr>
        <p:txBody>
          <a:bodyPr wrap="square" rtlCol="0">
            <a:spAutoFit/>
          </a:bodyPr>
          <a:lstStyle/>
          <a:p>
            <a:r>
              <a:rPr lang="en-US" altLang="ko-KR" sz="1050" dirty="0" err="1" smtClean="0">
                <a:solidFill>
                  <a:srgbClr val="663300"/>
                </a:solidFill>
                <a:latin typeface="Ebrima" pitchFamily="2" charset="0"/>
                <a:ea typeface="Ebrima" pitchFamily="2" charset="0"/>
                <a:cs typeface="Ebrima" pitchFamily="2" charset="0"/>
              </a:rPr>
              <a:t>Mucin</a:t>
            </a:r>
            <a:r>
              <a:rPr lang="en-US" altLang="ko-KR" sz="1050" dirty="0" smtClean="0">
                <a:solidFill>
                  <a:srgbClr val="663300"/>
                </a:solidFill>
                <a:latin typeface="Ebrima" pitchFamily="2" charset="0"/>
                <a:ea typeface="Ebrima" pitchFamily="2" charset="0"/>
                <a:cs typeface="Ebrima" pitchFamily="2" charset="0"/>
              </a:rPr>
              <a:t> of Gold Snail</a:t>
            </a:r>
            <a:endParaRPr lang="ko-KR" altLang="en-US" sz="1050" dirty="0">
              <a:solidFill>
                <a:srgbClr val="663300"/>
              </a:solidFill>
              <a:latin typeface="Ebrima" pitchFamily="2" charset="0"/>
              <a:ea typeface="휴먼모음T" panose="02030504000101010101" pitchFamily="18" charset="-127"/>
              <a:cs typeface="Ebrima" pitchFamily="2" charset="0"/>
            </a:endParaRPr>
          </a:p>
        </p:txBody>
      </p:sp>
      <p:sp>
        <p:nvSpPr>
          <p:cNvPr id="93" name="TextBox 92"/>
          <p:cNvSpPr txBox="1"/>
          <p:nvPr/>
        </p:nvSpPr>
        <p:spPr>
          <a:xfrm>
            <a:off x="91511" y="5196719"/>
            <a:ext cx="4363179" cy="276999"/>
          </a:xfrm>
          <a:prstGeom prst="rect">
            <a:avLst/>
          </a:prstGeom>
          <a:solidFill>
            <a:srgbClr val="503D00"/>
          </a:solidFill>
        </p:spPr>
        <p:txBody>
          <a:bodyPr wrap="square" rtlCol="0">
            <a:spAutoFit/>
          </a:bodyPr>
          <a:lstStyle/>
          <a:p>
            <a:r>
              <a:rPr lang="en-US" altLang="ko-KR" sz="1200" dirty="0" smtClean="0">
                <a:solidFill>
                  <a:srgbClr val="DEB400"/>
                </a:solidFill>
                <a:latin typeface="Ebrima" pitchFamily="2" charset="0"/>
                <a:ea typeface="Ebrima" pitchFamily="2" charset="0"/>
                <a:cs typeface="Ebrima" pitchFamily="2" charset="0"/>
              </a:rPr>
              <a:t>What make the Gold Snail better than ordinary ones?</a:t>
            </a:r>
            <a:endParaRPr lang="ko-KR" altLang="en-US" sz="1400" dirty="0">
              <a:solidFill>
                <a:srgbClr val="DEB400"/>
              </a:solidFill>
              <a:latin typeface="Ebrima" pitchFamily="2" charset="0"/>
              <a:ea typeface="휴먼모음T" panose="02030504000101010101" pitchFamily="18" charset="-127"/>
              <a:cs typeface="Ebrima" pitchFamily="2" charset="0"/>
            </a:endParaRPr>
          </a:p>
        </p:txBody>
      </p:sp>
      <p:sp>
        <p:nvSpPr>
          <p:cNvPr id="99" name="TextBox 98"/>
          <p:cNvSpPr txBox="1"/>
          <p:nvPr/>
        </p:nvSpPr>
        <p:spPr>
          <a:xfrm>
            <a:off x="6609185" y="332656"/>
            <a:ext cx="3204311" cy="1246495"/>
          </a:xfrm>
          <a:prstGeom prst="rect">
            <a:avLst/>
          </a:prstGeom>
          <a:noFill/>
          <a:ln>
            <a:solidFill>
              <a:srgbClr val="663300"/>
            </a:solidFill>
          </a:ln>
        </p:spPr>
        <p:txBody>
          <a:bodyPr wrap="square" rtlCol="0">
            <a:spAutoFit/>
          </a:bodyPr>
          <a:lstStyle/>
          <a:p>
            <a:pPr marL="228600" indent="-228600">
              <a:lnSpc>
                <a:spcPct val="150000"/>
              </a:lnSpc>
              <a:buFont typeface="+mj-lt"/>
              <a:buAutoNum type="arabicPeriod"/>
            </a:pPr>
            <a:r>
              <a:rPr lang="en-US" altLang="ko-KR" sz="1000" dirty="0" smtClean="0">
                <a:effectLst/>
                <a:latin typeface="Ebrima" pitchFamily="2" charset="0"/>
                <a:ea typeface="Ebrima" pitchFamily="2" charset="0"/>
                <a:cs typeface="Ebrima" pitchFamily="2" charset="0"/>
              </a:rPr>
              <a:t>Main structural protein of the various connective tissues in animal.</a:t>
            </a:r>
          </a:p>
          <a:p>
            <a:pPr marL="228600" indent="-228600">
              <a:lnSpc>
                <a:spcPct val="150000"/>
              </a:lnSpc>
              <a:buFont typeface="+mj-lt"/>
              <a:buAutoNum type="arabicPeriod"/>
            </a:pPr>
            <a:r>
              <a:rPr lang="en-US" altLang="ko-KR" sz="1000" dirty="0" smtClean="0">
                <a:effectLst/>
                <a:latin typeface="Ebrima" pitchFamily="2" charset="0"/>
                <a:ea typeface="Ebrima" pitchFamily="2" charset="0"/>
                <a:cs typeface="Ebrima" pitchFamily="2" charset="0"/>
              </a:rPr>
              <a:t>Collagen gives the skin its strength and elasticity</a:t>
            </a:r>
          </a:p>
          <a:p>
            <a:pPr marL="228600" indent="-228600">
              <a:lnSpc>
                <a:spcPct val="150000"/>
              </a:lnSpc>
              <a:buFont typeface="+mj-lt"/>
              <a:buAutoNum type="arabicPeriod"/>
            </a:pPr>
            <a:r>
              <a:rPr lang="en-US" altLang="ko-KR" sz="1000" dirty="0" smtClean="0">
                <a:latin typeface="Ebrima" pitchFamily="2" charset="0"/>
                <a:ea typeface="Ebrima" pitchFamily="2" charset="0"/>
                <a:cs typeface="Ebrima" pitchFamily="2" charset="0"/>
              </a:rPr>
              <a:t>Responsible for the replacement of dead skin cells</a:t>
            </a:r>
            <a:endParaRPr lang="en-US" altLang="ko-KR" sz="1000" dirty="0" smtClean="0">
              <a:effectLst/>
              <a:latin typeface="Ebrima" pitchFamily="2" charset="0"/>
              <a:ea typeface="Ebrima" pitchFamily="2" charset="0"/>
              <a:cs typeface="Ebrima" pitchFamily="2" charset="0"/>
            </a:endParaRPr>
          </a:p>
        </p:txBody>
      </p:sp>
      <p:pic>
        <p:nvPicPr>
          <p:cNvPr id="119"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3598" y="4253029"/>
            <a:ext cx="887652" cy="54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폭발 1 10"/>
          <p:cNvSpPr/>
          <p:nvPr/>
        </p:nvSpPr>
        <p:spPr>
          <a:xfrm rot="20919710">
            <a:off x="3344556" y="4660077"/>
            <a:ext cx="777234" cy="379879"/>
          </a:xfrm>
          <a:prstGeom prst="irregularSeal1">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smtClean="0">
                <a:solidFill>
                  <a:schemeClr val="bg1"/>
                </a:solidFill>
                <a:latin typeface="Ebrima" pitchFamily="2" charset="0"/>
                <a:ea typeface="Ebrima" pitchFamily="2" charset="0"/>
                <a:cs typeface="Ebrima" pitchFamily="2" charset="0"/>
              </a:rPr>
              <a:t>UV</a:t>
            </a:r>
            <a:endParaRPr lang="ko-KR" altLang="en-US" sz="1100" b="1" dirty="0">
              <a:solidFill>
                <a:schemeClr val="bg1"/>
              </a:solidFill>
              <a:latin typeface="Ebrima" pitchFamily="2" charset="0"/>
              <a:ea typeface="휴먼엑스포" panose="02030504000101010101" pitchFamily="18" charset="-127"/>
              <a:cs typeface="Ebrima" pitchFamily="2" charset="0"/>
            </a:endParaRPr>
          </a:p>
        </p:txBody>
      </p:sp>
      <p:pic>
        <p:nvPicPr>
          <p:cNvPr id="1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2257" y="432350"/>
            <a:ext cx="1466928" cy="881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7" name="TextBox 126"/>
          <p:cNvSpPr txBox="1"/>
          <p:nvPr/>
        </p:nvSpPr>
        <p:spPr>
          <a:xfrm>
            <a:off x="2647703" y="5697523"/>
            <a:ext cx="2377305" cy="415498"/>
          </a:xfrm>
          <a:prstGeom prst="rect">
            <a:avLst/>
          </a:prstGeom>
          <a:noFill/>
        </p:spPr>
        <p:txBody>
          <a:bodyPr wrap="square" rtlCol="0">
            <a:spAutoFit/>
          </a:bodyPr>
          <a:lstStyle/>
          <a:p>
            <a:r>
              <a:rPr lang="en-US" altLang="ko-KR" sz="1000" dirty="0" smtClean="0">
                <a:solidFill>
                  <a:srgbClr val="C00000"/>
                </a:solidFill>
                <a:latin typeface="Ebrima" pitchFamily="2" charset="0"/>
                <a:ea typeface="Ebrima" pitchFamily="2" charset="0"/>
                <a:cs typeface="Ebrima" pitchFamily="2" charset="0"/>
              </a:rPr>
              <a:t>Better Cell Regeneration power</a:t>
            </a:r>
          </a:p>
          <a:p>
            <a:r>
              <a:rPr lang="en-US" altLang="ko-KR" sz="1100" dirty="0" smtClean="0">
                <a:latin typeface="Ebrima" pitchFamily="2" charset="0"/>
                <a:ea typeface="Ebrima" pitchFamily="2" charset="0"/>
                <a:cs typeface="Ebrima" pitchFamily="2" charset="0"/>
              </a:rPr>
              <a:t>Soothing, healing, regulating</a:t>
            </a:r>
          </a:p>
        </p:txBody>
      </p:sp>
      <p:sp>
        <p:nvSpPr>
          <p:cNvPr id="128" name="TextBox 127"/>
          <p:cNvSpPr txBox="1"/>
          <p:nvPr/>
        </p:nvSpPr>
        <p:spPr>
          <a:xfrm>
            <a:off x="376388" y="6504336"/>
            <a:ext cx="2027516" cy="253916"/>
          </a:xfrm>
          <a:prstGeom prst="rect">
            <a:avLst/>
          </a:prstGeom>
          <a:noFill/>
        </p:spPr>
        <p:txBody>
          <a:bodyPr wrap="square" rtlCol="0">
            <a:spAutoFit/>
          </a:bodyPr>
          <a:lstStyle/>
          <a:p>
            <a:r>
              <a:rPr lang="en-US" altLang="ko-KR" sz="1050" dirty="0" smtClean="0">
                <a:solidFill>
                  <a:srgbClr val="C00000"/>
                </a:solidFill>
                <a:latin typeface="Ebrima" pitchFamily="2" charset="0"/>
                <a:ea typeface="Ebrima" pitchFamily="2" charset="0"/>
                <a:cs typeface="Ebrima" pitchFamily="2" charset="0"/>
              </a:rPr>
              <a:t>Better  hydrating power</a:t>
            </a:r>
          </a:p>
        </p:txBody>
      </p:sp>
      <p:sp>
        <p:nvSpPr>
          <p:cNvPr id="130" name="TextBox 129"/>
          <p:cNvSpPr txBox="1"/>
          <p:nvPr/>
        </p:nvSpPr>
        <p:spPr>
          <a:xfrm>
            <a:off x="2644992" y="6300028"/>
            <a:ext cx="2019976" cy="246221"/>
          </a:xfrm>
          <a:prstGeom prst="rect">
            <a:avLst/>
          </a:prstGeom>
          <a:noFill/>
        </p:spPr>
        <p:txBody>
          <a:bodyPr wrap="square" rtlCol="0">
            <a:spAutoFit/>
          </a:bodyPr>
          <a:lstStyle/>
          <a:p>
            <a:r>
              <a:rPr lang="en-US" altLang="ko-KR" sz="1000" dirty="0" smtClean="0">
                <a:latin typeface="Ebrima" pitchFamily="2" charset="0"/>
                <a:ea typeface="Ebrima" pitchFamily="2" charset="0"/>
                <a:cs typeface="Ebrima" pitchFamily="2" charset="0"/>
              </a:rPr>
              <a:t>Prevents Harmful Sun damage</a:t>
            </a:r>
            <a:endParaRPr lang="en-US" altLang="ko-KR" sz="1200" b="1" dirty="0" smtClean="0">
              <a:solidFill>
                <a:srgbClr val="FFC000"/>
              </a:solidFill>
              <a:effectLst>
                <a:glow rad="101600">
                  <a:srgbClr val="322600">
                    <a:alpha val="60000"/>
                  </a:srgbClr>
                </a:glow>
              </a:effectLst>
              <a:latin typeface="Ebrima" pitchFamily="2" charset="0"/>
              <a:ea typeface="Ebrima" pitchFamily="2" charset="0"/>
              <a:cs typeface="Ebrima" pitchFamily="2" charset="0"/>
            </a:endParaRPr>
          </a:p>
        </p:txBody>
      </p:sp>
      <p:pic>
        <p:nvPicPr>
          <p:cNvPr id="131" name="그림 130"/>
          <p:cNvPicPr>
            <a:picLocks noChangeAspect="1"/>
          </p:cNvPicPr>
          <p:nvPr/>
        </p:nvPicPr>
        <p:blipFill rotWithShape="1">
          <a:blip r:embed="rId6" cstate="print">
            <a:extLst>
              <a:ext uri="{28A0092B-C50C-407E-A947-70E740481C1C}">
                <a14:useLocalDpi xmlns:a14="http://schemas.microsoft.com/office/drawing/2010/main" val="0"/>
              </a:ext>
            </a:extLst>
          </a:blip>
          <a:srcRect r="48287"/>
          <a:stretch/>
        </p:blipFill>
        <p:spPr>
          <a:xfrm rot="19582009">
            <a:off x="2235542" y="5636429"/>
            <a:ext cx="744794" cy="587839"/>
          </a:xfrm>
          <a:prstGeom prst="rect">
            <a:avLst/>
          </a:prstGeom>
        </p:spPr>
      </p:pic>
      <p:pic>
        <p:nvPicPr>
          <p:cNvPr id="132" name="그림 131"/>
          <p:cNvPicPr>
            <a:picLocks noChangeAspect="1"/>
          </p:cNvPicPr>
          <p:nvPr/>
        </p:nvPicPr>
        <p:blipFill rotWithShape="1">
          <a:blip r:embed="rId6" cstate="print">
            <a:extLst>
              <a:ext uri="{28A0092B-C50C-407E-A947-70E740481C1C}">
                <a14:useLocalDpi xmlns:a14="http://schemas.microsoft.com/office/drawing/2010/main" val="0"/>
              </a:ext>
            </a:extLst>
          </a:blip>
          <a:srcRect r="48287"/>
          <a:stretch/>
        </p:blipFill>
        <p:spPr>
          <a:xfrm rot="19582009">
            <a:off x="2235542" y="6140485"/>
            <a:ext cx="744794" cy="587839"/>
          </a:xfrm>
          <a:prstGeom prst="rect">
            <a:avLst/>
          </a:prstGeom>
        </p:spPr>
      </p:pic>
      <p:sp>
        <p:nvSpPr>
          <p:cNvPr id="33" name="직사각형 32"/>
          <p:cNvSpPr/>
          <p:nvPr/>
        </p:nvSpPr>
        <p:spPr>
          <a:xfrm>
            <a:off x="50502" y="5526795"/>
            <a:ext cx="4840849" cy="1281063"/>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Ebrima" pitchFamily="2" charset="0"/>
              <a:cs typeface="Ebrima" pitchFamily="2" charset="0"/>
            </a:endParaRPr>
          </a:p>
        </p:txBody>
      </p:sp>
      <p:grpSp>
        <p:nvGrpSpPr>
          <p:cNvPr id="6" name="그룹 5"/>
          <p:cNvGrpSpPr/>
          <p:nvPr/>
        </p:nvGrpSpPr>
        <p:grpSpPr>
          <a:xfrm>
            <a:off x="157544" y="1350668"/>
            <a:ext cx="262383" cy="245407"/>
            <a:chOff x="156539" y="2944103"/>
            <a:chExt cx="242200" cy="245407"/>
          </a:xfrm>
        </p:grpSpPr>
        <p:sp>
          <p:nvSpPr>
            <p:cNvPr id="4" name="포인트가 5개인 별 3"/>
            <p:cNvSpPr/>
            <p:nvPr/>
          </p:nvSpPr>
          <p:spPr>
            <a:xfrm rot="20342593">
              <a:off x="156539" y="3055585"/>
              <a:ext cx="133925" cy="133925"/>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Ebrima" pitchFamily="2" charset="0"/>
                <a:cs typeface="Ebrima" pitchFamily="2" charset="0"/>
              </a:endParaRPr>
            </a:p>
          </p:txBody>
        </p:sp>
        <p:sp>
          <p:nvSpPr>
            <p:cNvPr id="72" name="포인트가 5개인 별 71"/>
            <p:cNvSpPr/>
            <p:nvPr/>
          </p:nvSpPr>
          <p:spPr>
            <a:xfrm rot="20342593">
              <a:off x="216731" y="2944103"/>
              <a:ext cx="90412" cy="90412"/>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Ebrima" pitchFamily="2" charset="0"/>
                <a:cs typeface="Ebrima" pitchFamily="2" charset="0"/>
              </a:endParaRPr>
            </a:p>
          </p:txBody>
        </p:sp>
        <p:sp>
          <p:nvSpPr>
            <p:cNvPr id="73" name="포인트가 5개인 별 72"/>
            <p:cNvSpPr/>
            <p:nvPr/>
          </p:nvSpPr>
          <p:spPr>
            <a:xfrm rot="20342593">
              <a:off x="308327" y="3045190"/>
              <a:ext cx="90412" cy="90412"/>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Ebrima" pitchFamily="2" charset="0"/>
                <a:cs typeface="Ebrima" pitchFamily="2" charset="0"/>
              </a:endParaRPr>
            </a:p>
          </p:txBody>
        </p:sp>
      </p:grpSp>
      <p:sp>
        <p:nvSpPr>
          <p:cNvPr id="78" name="TextBox 77"/>
          <p:cNvSpPr txBox="1"/>
          <p:nvPr/>
        </p:nvSpPr>
        <p:spPr>
          <a:xfrm>
            <a:off x="344488" y="5589240"/>
            <a:ext cx="2106178" cy="407804"/>
          </a:xfrm>
          <a:prstGeom prst="rect">
            <a:avLst/>
          </a:prstGeom>
          <a:noFill/>
        </p:spPr>
        <p:txBody>
          <a:bodyPr wrap="square" rtlCol="0">
            <a:spAutoFit/>
          </a:bodyPr>
          <a:lstStyle/>
          <a:p>
            <a:r>
              <a:rPr lang="en-US" altLang="ko-KR" sz="1000" dirty="0" smtClean="0">
                <a:solidFill>
                  <a:srgbClr val="C00000"/>
                </a:solidFill>
                <a:latin typeface="Ebrima" pitchFamily="2" charset="0"/>
                <a:ea typeface="Ebrima" pitchFamily="2" charset="0"/>
                <a:cs typeface="Ebrima" pitchFamily="2" charset="0"/>
              </a:rPr>
              <a:t>Stronger protective power</a:t>
            </a:r>
          </a:p>
          <a:p>
            <a:r>
              <a:rPr lang="ko-KR" altLang="en-US" sz="1050" dirty="0" smtClean="0">
                <a:latin typeface="Ebrima" pitchFamily="2" charset="0"/>
                <a:ea typeface="휴먼엑스포" panose="02030504000101010101" pitchFamily="18" charset="-127"/>
                <a:cs typeface="Ebrima" pitchFamily="2" charset="0"/>
              </a:rPr>
              <a:t> </a:t>
            </a:r>
            <a:r>
              <a:rPr lang="en-US" altLang="ko-KR" sz="1050" dirty="0" smtClean="0">
                <a:latin typeface="Ebrima" pitchFamily="2" charset="0"/>
                <a:ea typeface="Ebrima" pitchFamily="2" charset="0"/>
                <a:cs typeface="Ebrima" pitchFamily="2" charset="0"/>
              </a:rPr>
              <a:t>Anti-inflammatory, healing </a:t>
            </a:r>
          </a:p>
        </p:txBody>
      </p:sp>
      <p:sp>
        <p:nvSpPr>
          <p:cNvPr id="211" name="TextBox 210"/>
          <p:cNvSpPr txBox="1"/>
          <p:nvPr/>
        </p:nvSpPr>
        <p:spPr>
          <a:xfrm>
            <a:off x="344488" y="6053226"/>
            <a:ext cx="2077478" cy="400110"/>
          </a:xfrm>
          <a:prstGeom prst="rect">
            <a:avLst/>
          </a:prstGeom>
          <a:noFill/>
        </p:spPr>
        <p:txBody>
          <a:bodyPr wrap="square" rtlCol="0">
            <a:spAutoFit/>
          </a:bodyPr>
          <a:lstStyle/>
          <a:p>
            <a:r>
              <a:rPr lang="en-US" altLang="ko-KR" sz="1000" dirty="0" smtClean="0">
                <a:latin typeface="Ebrima" pitchFamily="2" charset="0"/>
                <a:ea typeface="Ebrima" pitchFamily="2" charset="0"/>
                <a:cs typeface="Ebrima" pitchFamily="2" charset="0"/>
              </a:rPr>
              <a:t>Golden color contains </a:t>
            </a:r>
            <a:r>
              <a:rPr lang="en-US" altLang="ko-KR" sz="1000" dirty="0" smtClean="0">
                <a:solidFill>
                  <a:srgbClr val="C00000"/>
                </a:solidFill>
                <a:latin typeface="Ebrima" pitchFamily="2" charset="0"/>
                <a:ea typeface="Ebrima" pitchFamily="2" charset="0"/>
                <a:cs typeface="Ebrima" pitchFamily="2" charset="0"/>
              </a:rPr>
              <a:t>more </a:t>
            </a:r>
          </a:p>
          <a:p>
            <a:r>
              <a:rPr lang="en-US" altLang="ko-KR" sz="1000" u="sng" dirty="0" smtClean="0">
                <a:solidFill>
                  <a:srgbClr val="C00000"/>
                </a:solidFill>
                <a:latin typeface="Ebrima" pitchFamily="2" charset="0"/>
                <a:ea typeface="Ebrima" pitchFamily="2" charset="0"/>
                <a:cs typeface="Ebrima" pitchFamily="2" charset="0"/>
              </a:rPr>
              <a:t>Powerful antioxidants</a:t>
            </a:r>
          </a:p>
        </p:txBody>
      </p:sp>
      <p:pic>
        <p:nvPicPr>
          <p:cNvPr id="2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rot="20372442">
            <a:off x="348804" y="2156111"/>
            <a:ext cx="755275" cy="79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 name="직사각형 214"/>
          <p:cNvSpPr/>
          <p:nvPr/>
        </p:nvSpPr>
        <p:spPr bwMode="auto">
          <a:xfrm>
            <a:off x="1688287" y="2780928"/>
            <a:ext cx="1536521" cy="376957"/>
          </a:xfrm>
          <a:prstGeom prst="rect">
            <a:avLst/>
          </a:prstGeom>
          <a:solidFill>
            <a:srgbClr val="A50021"/>
          </a:solidFill>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altLang="ko-KR" sz="1050" b="1" dirty="0" smtClean="0">
                <a:solidFill>
                  <a:schemeClr val="bg1"/>
                </a:solidFill>
                <a:latin typeface="Ebrima" pitchFamily="2" charset="0"/>
                <a:ea typeface="Ebrima" pitchFamily="2" charset="0"/>
                <a:cs typeface="Ebrima" pitchFamily="2" charset="0"/>
              </a:rPr>
              <a:t>Anti-Wrinkle Care</a:t>
            </a:r>
            <a:endParaRPr lang="ko-KR" altLang="en-US" sz="1050" b="1" dirty="0">
              <a:solidFill>
                <a:schemeClr val="bg1"/>
              </a:solidFill>
              <a:latin typeface="Ebrima" pitchFamily="2" charset="0"/>
              <a:ea typeface="휴먼모음T" panose="02030504000101010101" pitchFamily="18" charset="-127"/>
              <a:cs typeface="Ebrima" pitchFamily="2" charset="0"/>
            </a:endParaRPr>
          </a:p>
        </p:txBody>
      </p:sp>
      <p:sp>
        <p:nvSpPr>
          <p:cNvPr id="216" name="TextBox 215"/>
          <p:cNvSpPr txBox="1"/>
          <p:nvPr/>
        </p:nvSpPr>
        <p:spPr bwMode="auto">
          <a:xfrm>
            <a:off x="3314798" y="1939686"/>
            <a:ext cx="1731304" cy="784830"/>
          </a:xfrm>
          <a:prstGeom prst="rect">
            <a:avLst/>
          </a:prstGeom>
          <a:noFill/>
        </p:spPr>
        <p:txBody>
          <a:bodyPr wrap="square" lIns="36000" tIns="36000" rIns="36000" bIns="36000">
            <a:spAutoFit/>
          </a:bodyPr>
          <a:lstStyle/>
          <a:p>
            <a:pPr>
              <a:defRPr/>
            </a:pPr>
            <a:r>
              <a:rPr lang="en-US" altLang="ko-KR" sz="900" b="1" dirty="0" smtClean="0">
                <a:solidFill>
                  <a:srgbClr val="322600"/>
                </a:solidFill>
                <a:latin typeface="+mj-ea"/>
                <a:ea typeface="+mj-ea"/>
              </a:rPr>
              <a:t>Toner</a:t>
            </a:r>
            <a:r>
              <a:rPr lang="ko-KR" altLang="en-US" sz="900" b="1" dirty="0" smtClean="0">
                <a:solidFill>
                  <a:srgbClr val="322600"/>
                </a:solidFill>
                <a:latin typeface="+mj-ea"/>
                <a:ea typeface="+mj-ea"/>
              </a:rPr>
              <a:t> </a:t>
            </a:r>
            <a:r>
              <a:rPr lang="en-US" altLang="ko-KR" sz="900" b="1" dirty="0" smtClean="0">
                <a:solidFill>
                  <a:srgbClr val="322600"/>
                </a:solidFill>
                <a:latin typeface="+mj-ea"/>
                <a:ea typeface="+mj-ea"/>
              </a:rPr>
              <a:t>– </a:t>
            </a:r>
            <a:r>
              <a:rPr lang="en-US" altLang="ko-KR" sz="900" b="1" dirty="0" smtClean="0">
                <a:solidFill>
                  <a:srgbClr val="C00000"/>
                </a:solidFill>
                <a:latin typeface="+mj-ea"/>
                <a:ea typeface="+mj-ea"/>
              </a:rPr>
              <a:t>Smooth texture</a:t>
            </a:r>
            <a:endParaRPr lang="en-US" altLang="ko-KR" sz="900" b="1" dirty="0" smtClean="0">
              <a:solidFill>
                <a:srgbClr val="322600"/>
              </a:solidFill>
              <a:latin typeface="+mj-ea"/>
              <a:ea typeface="+mj-ea"/>
            </a:endParaRPr>
          </a:p>
          <a:p>
            <a:pPr>
              <a:defRPr/>
            </a:pPr>
            <a:r>
              <a:rPr lang="en-US" altLang="ko-KR" sz="900" b="1" dirty="0" smtClean="0">
                <a:solidFill>
                  <a:srgbClr val="322600"/>
                </a:solidFill>
                <a:latin typeface="+mj-ea"/>
                <a:ea typeface="+mj-ea"/>
              </a:rPr>
              <a:t>Essence – </a:t>
            </a:r>
            <a:r>
              <a:rPr lang="en-US" altLang="ko-KR" sz="900" b="1" dirty="0" smtClean="0">
                <a:solidFill>
                  <a:srgbClr val="C00000"/>
                </a:solidFill>
                <a:latin typeface="+mj-ea"/>
                <a:ea typeface="+mj-ea"/>
              </a:rPr>
              <a:t>Dense cell structure</a:t>
            </a:r>
            <a:endParaRPr lang="en-US" altLang="ko-KR" sz="900" b="1" dirty="0" smtClean="0">
              <a:solidFill>
                <a:srgbClr val="322600"/>
              </a:solidFill>
              <a:latin typeface="+mj-ea"/>
              <a:ea typeface="+mj-ea"/>
            </a:endParaRPr>
          </a:p>
          <a:p>
            <a:pPr>
              <a:defRPr/>
            </a:pPr>
            <a:r>
              <a:rPr lang="en-US" altLang="ko-KR" sz="900" b="1" dirty="0" smtClean="0">
                <a:solidFill>
                  <a:srgbClr val="322600"/>
                </a:solidFill>
                <a:latin typeface="+mj-ea"/>
                <a:ea typeface="+mj-ea"/>
              </a:rPr>
              <a:t>Emulsion</a:t>
            </a:r>
            <a:r>
              <a:rPr lang="ko-KR" altLang="en-US" sz="900" b="1" dirty="0" smtClean="0">
                <a:solidFill>
                  <a:srgbClr val="322600"/>
                </a:solidFill>
                <a:latin typeface="+mj-ea"/>
                <a:ea typeface="+mj-ea"/>
              </a:rPr>
              <a:t> </a:t>
            </a:r>
            <a:r>
              <a:rPr lang="en-US" altLang="ko-KR" sz="900" b="1" dirty="0" smtClean="0">
                <a:solidFill>
                  <a:srgbClr val="322600"/>
                </a:solidFill>
                <a:latin typeface="+mj-ea"/>
                <a:ea typeface="+mj-ea"/>
              </a:rPr>
              <a:t>– </a:t>
            </a:r>
            <a:r>
              <a:rPr lang="en-US" altLang="ko-KR" sz="900" b="1" dirty="0" smtClean="0">
                <a:solidFill>
                  <a:srgbClr val="C00000"/>
                </a:solidFill>
                <a:latin typeface="+mj-ea"/>
                <a:ea typeface="+mj-ea"/>
              </a:rPr>
              <a:t>Moist barrier</a:t>
            </a:r>
            <a:endParaRPr lang="en-US" altLang="ko-KR" sz="900" b="1" dirty="0" smtClean="0">
              <a:solidFill>
                <a:srgbClr val="322600"/>
              </a:solidFill>
              <a:latin typeface="+mj-ea"/>
              <a:ea typeface="+mj-ea"/>
            </a:endParaRPr>
          </a:p>
          <a:p>
            <a:pPr>
              <a:defRPr/>
            </a:pPr>
            <a:r>
              <a:rPr lang="en-US" altLang="ko-KR" sz="900" b="1" dirty="0" smtClean="0">
                <a:solidFill>
                  <a:srgbClr val="322600"/>
                </a:solidFill>
                <a:latin typeface="+mj-ea"/>
                <a:ea typeface="+mj-ea"/>
              </a:rPr>
              <a:t>Eye cream</a:t>
            </a:r>
            <a:r>
              <a:rPr lang="ko-KR" altLang="en-US" sz="900" b="1" dirty="0" smtClean="0">
                <a:solidFill>
                  <a:srgbClr val="322600"/>
                </a:solidFill>
                <a:latin typeface="+mj-ea"/>
                <a:ea typeface="+mj-ea"/>
              </a:rPr>
              <a:t> </a:t>
            </a:r>
            <a:r>
              <a:rPr lang="en-US" altLang="ko-KR" sz="900" b="1" dirty="0" smtClean="0">
                <a:solidFill>
                  <a:srgbClr val="322600"/>
                </a:solidFill>
                <a:latin typeface="+mj-ea"/>
                <a:ea typeface="+mj-ea"/>
              </a:rPr>
              <a:t>– </a:t>
            </a:r>
            <a:r>
              <a:rPr lang="en-US" altLang="ko-KR" sz="900" b="1" dirty="0" smtClean="0">
                <a:solidFill>
                  <a:srgbClr val="C00000"/>
                </a:solidFill>
                <a:latin typeface="+mj-ea"/>
                <a:ea typeface="+mj-ea"/>
              </a:rPr>
              <a:t>Resilient barrier</a:t>
            </a:r>
            <a:endParaRPr lang="en-US" altLang="ko-KR" sz="900" b="1" dirty="0" smtClean="0">
              <a:solidFill>
                <a:srgbClr val="322600"/>
              </a:solidFill>
              <a:latin typeface="+mj-ea"/>
              <a:ea typeface="+mj-ea"/>
            </a:endParaRPr>
          </a:p>
          <a:p>
            <a:pPr>
              <a:defRPr/>
            </a:pPr>
            <a:r>
              <a:rPr lang="en-US" altLang="ko-KR" sz="900" b="1" dirty="0" smtClean="0">
                <a:solidFill>
                  <a:srgbClr val="322600"/>
                </a:solidFill>
                <a:latin typeface="+mj-ea"/>
                <a:ea typeface="+mj-ea"/>
              </a:rPr>
              <a:t>Cream</a:t>
            </a:r>
            <a:r>
              <a:rPr lang="ko-KR" altLang="en-US" sz="900" b="1" dirty="0" smtClean="0">
                <a:solidFill>
                  <a:srgbClr val="322600"/>
                </a:solidFill>
                <a:latin typeface="+mj-ea"/>
                <a:ea typeface="+mj-ea"/>
              </a:rPr>
              <a:t> </a:t>
            </a:r>
            <a:r>
              <a:rPr lang="en-US" altLang="ko-KR" sz="900" b="1" dirty="0" smtClean="0">
                <a:solidFill>
                  <a:srgbClr val="322600"/>
                </a:solidFill>
                <a:latin typeface="+mj-ea"/>
                <a:ea typeface="+mj-ea"/>
              </a:rPr>
              <a:t>– </a:t>
            </a:r>
            <a:r>
              <a:rPr lang="en-US" altLang="ko-KR" sz="900" b="1" dirty="0" smtClean="0">
                <a:solidFill>
                  <a:srgbClr val="C00000"/>
                </a:solidFill>
                <a:latin typeface="+mj-ea"/>
                <a:ea typeface="+mj-ea"/>
              </a:rPr>
              <a:t>Lustrous skin</a:t>
            </a:r>
            <a:endParaRPr lang="en-US" altLang="ko-KR" sz="900" b="1" dirty="0">
              <a:solidFill>
                <a:srgbClr val="322600"/>
              </a:solidFill>
              <a:latin typeface="+mj-ea"/>
              <a:ea typeface="+mj-ea"/>
            </a:endParaRPr>
          </a:p>
        </p:txBody>
      </p:sp>
      <p:sp>
        <p:nvSpPr>
          <p:cNvPr id="217" name="직사각형 216"/>
          <p:cNvSpPr/>
          <p:nvPr/>
        </p:nvSpPr>
        <p:spPr bwMode="auto">
          <a:xfrm>
            <a:off x="3349145" y="2780928"/>
            <a:ext cx="1542206" cy="360040"/>
          </a:xfrm>
          <a:prstGeom prst="rect">
            <a:avLst/>
          </a:prstGeom>
          <a:solidFill>
            <a:srgbClr val="A50021"/>
          </a:solidFill>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altLang="ko-KR" sz="1050" b="1" dirty="0" smtClean="0">
                <a:solidFill>
                  <a:schemeClr val="bg1"/>
                </a:solidFill>
                <a:latin typeface="Ebrima" pitchFamily="2" charset="0"/>
                <a:ea typeface="Ebrima" pitchFamily="2" charset="0"/>
                <a:cs typeface="Ebrima" pitchFamily="2" charset="0"/>
              </a:rPr>
              <a:t>Stronger skin</a:t>
            </a:r>
            <a:endParaRPr lang="ko-KR" altLang="en-US" sz="1050" b="1" dirty="0">
              <a:solidFill>
                <a:schemeClr val="bg1"/>
              </a:solidFill>
              <a:latin typeface="Ebrima" pitchFamily="2" charset="0"/>
              <a:ea typeface="휴먼모음T" panose="02030504000101010101" pitchFamily="18" charset="-127"/>
              <a:cs typeface="Ebrima" pitchFamily="2" charset="0"/>
            </a:endParaRPr>
          </a:p>
        </p:txBody>
      </p:sp>
      <p:sp>
        <p:nvSpPr>
          <p:cNvPr id="219" name="직사각형 218"/>
          <p:cNvSpPr/>
          <p:nvPr/>
        </p:nvSpPr>
        <p:spPr>
          <a:xfrm>
            <a:off x="16965" y="3801659"/>
            <a:ext cx="4962120" cy="347421"/>
          </a:xfrm>
          <a:prstGeom prst="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r>
              <a:rPr lang="en-US" altLang="ko-KR" sz="900" b="1" dirty="0" smtClean="0">
                <a:solidFill>
                  <a:srgbClr val="C00000"/>
                </a:solidFill>
                <a:latin typeface="Ebrima" pitchFamily="2" charset="0"/>
                <a:ea typeface="Ebrima" pitchFamily="2" charset="0"/>
                <a:cs typeface="Ebrima" pitchFamily="2" charset="0"/>
              </a:rPr>
              <a:t>* What Is the Gold Snail?</a:t>
            </a:r>
            <a:endParaRPr lang="en-US" altLang="ko-KR" sz="900" b="1" dirty="0">
              <a:solidFill>
                <a:srgbClr val="C00000"/>
              </a:solidFill>
              <a:latin typeface="Ebrima" pitchFamily="2" charset="0"/>
              <a:ea typeface="Ebrima" pitchFamily="2" charset="0"/>
              <a:cs typeface="Ebrima" pitchFamily="2" charset="0"/>
            </a:endParaRPr>
          </a:p>
          <a:p>
            <a:r>
              <a:rPr lang="en-US" altLang="ko-KR" sz="900" dirty="0" smtClean="0">
                <a:latin typeface="Ebrima" pitchFamily="2" charset="0"/>
                <a:ea typeface="Ebrima" pitchFamily="2" charset="0"/>
                <a:cs typeface="Ebrima" pitchFamily="2" charset="0"/>
              </a:rPr>
              <a:t>Hatched from golden egg, its shell has golden color. And its </a:t>
            </a:r>
            <a:r>
              <a:rPr lang="en-US" altLang="ko-KR" sz="900" dirty="0" err="1" smtClean="0">
                <a:latin typeface="Ebrima" pitchFamily="2" charset="0"/>
                <a:ea typeface="Ebrima" pitchFamily="2" charset="0"/>
                <a:cs typeface="Ebrima" pitchFamily="2" charset="0"/>
              </a:rPr>
              <a:t>mucin</a:t>
            </a:r>
            <a:r>
              <a:rPr lang="en-US" altLang="ko-KR" sz="900" dirty="0" smtClean="0">
                <a:latin typeface="Ebrima" pitchFamily="2" charset="0"/>
                <a:ea typeface="Ebrima" pitchFamily="2" charset="0"/>
                <a:cs typeface="Ebrima" pitchFamily="2" charset="0"/>
              </a:rPr>
              <a:t> has ultra strong cell regenerating power. </a:t>
            </a:r>
            <a:endParaRPr lang="ko-KR" altLang="en-US" sz="900" dirty="0">
              <a:latin typeface="Ebrima" pitchFamily="2" charset="0"/>
              <a:cs typeface="Ebrima" pitchFamily="2" charset="0"/>
            </a:endParaRPr>
          </a:p>
        </p:txBody>
      </p:sp>
      <p:sp>
        <p:nvSpPr>
          <p:cNvPr id="224" name="직사각형 223"/>
          <p:cNvSpPr/>
          <p:nvPr/>
        </p:nvSpPr>
        <p:spPr bwMode="auto">
          <a:xfrm>
            <a:off x="5048824" y="1586936"/>
            <a:ext cx="4850237" cy="292675"/>
          </a:xfrm>
          <a:prstGeom prst="rect">
            <a:avLst/>
          </a:prstGeom>
          <a:solidFill>
            <a:srgbClr val="FFED9F"/>
          </a:solidFill>
        </p:spPr>
        <p:style>
          <a:lnRef idx="0">
            <a:schemeClr val="accent2"/>
          </a:lnRef>
          <a:fillRef idx="3">
            <a:schemeClr val="accent2"/>
          </a:fillRef>
          <a:effectRef idx="3">
            <a:schemeClr val="accent2"/>
          </a:effectRef>
          <a:fontRef idx="minor">
            <a:schemeClr val="lt1"/>
          </a:fontRef>
        </p:style>
        <p:txBody>
          <a:bodyPr anchor="ctr"/>
          <a:lstStyle/>
          <a:p>
            <a:r>
              <a:rPr lang="en-US" altLang="ko-KR" sz="1100" b="1" dirty="0" smtClean="0">
                <a:solidFill>
                  <a:srgbClr val="322600"/>
                </a:solidFill>
                <a:latin typeface="Ebrima" pitchFamily="2" charset="0"/>
                <a:ea typeface="Ebrima" pitchFamily="2" charset="0"/>
                <a:cs typeface="Ebrima" pitchFamily="2" charset="0"/>
              </a:rPr>
              <a:t>Additional </a:t>
            </a:r>
            <a:r>
              <a:rPr lang="en-US" altLang="ko-KR" sz="1100" b="1" dirty="0">
                <a:solidFill>
                  <a:srgbClr val="322600"/>
                </a:solidFill>
                <a:latin typeface="Ebrima" pitchFamily="2" charset="0"/>
                <a:ea typeface="Ebrima" pitchFamily="2" charset="0"/>
                <a:cs typeface="Ebrima" pitchFamily="2" charset="0"/>
              </a:rPr>
              <a:t>Ingredient</a:t>
            </a:r>
            <a:r>
              <a:rPr lang="ko-KR" altLang="en-US" sz="1100" b="1" dirty="0" smtClean="0">
                <a:solidFill>
                  <a:srgbClr val="322600"/>
                </a:solidFill>
                <a:latin typeface="Ebrima" pitchFamily="2" charset="0"/>
                <a:ea typeface="휴먼엑스포" panose="02030504000101010101" pitchFamily="18" charset="-127"/>
                <a:cs typeface="Ebrima" pitchFamily="2" charset="0"/>
              </a:rPr>
              <a:t> </a:t>
            </a:r>
            <a:r>
              <a:rPr lang="en-US" altLang="ko-KR" sz="1100" b="1" dirty="0">
                <a:solidFill>
                  <a:srgbClr val="322600"/>
                </a:solidFill>
                <a:latin typeface="Ebrima" pitchFamily="2" charset="0"/>
                <a:ea typeface="Ebrima" pitchFamily="2" charset="0"/>
                <a:cs typeface="Ebrima" pitchFamily="2" charset="0"/>
              </a:rPr>
              <a:t>3</a:t>
            </a:r>
            <a:r>
              <a:rPr lang="en-US" altLang="ko-KR" sz="1100" b="1" dirty="0" smtClean="0">
                <a:solidFill>
                  <a:srgbClr val="322600"/>
                </a:solidFill>
                <a:latin typeface="Ebrima" pitchFamily="2" charset="0"/>
                <a:ea typeface="Ebrima" pitchFamily="2" charset="0"/>
                <a:cs typeface="Ebrima" pitchFamily="2" charset="0"/>
              </a:rPr>
              <a:t>. </a:t>
            </a:r>
            <a:r>
              <a:rPr lang="en-US" altLang="ko-KR" sz="1100" b="1" dirty="0" smtClean="0">
                <a:solidFill>
                  <a:srgbClr val="C00000"/>
                </a:solidFill>
                <a:latin typeface="Ebrima" pitchFamily="2" charset="0"/>
                <a:ea typeface="Ebrima" pitchFamily="2" charset="0"/>
                <a:cs typeface="Ebrima" pitchFamily="2" charset="0"/>
              </a:rPr>
              <a:t>[4 Peptide] / [Ceramide</a:t>
            </a:r>
            <a:r>
              <a:rPr lang="ko-KR" altLang="en-US" sz="1100" b="1" dirty="0" smtClean="0">
                <a:solidFill>
                  <a:srgbClr val="C00000"/>
                </a:solidFill>
                <a:latin typeface="Ebrima" pitchFamily="2" charset="0"/>
                <a:ea typeface="휴먼엑스포" panose="02030504000101010101" pitchFamily="18" charset="-127"/>
                <a:cs typeface="Ebrima" pitchFamily="2" charset="0"/>
              </a:rPr>
              <a:t> </a:t>
            </a:r>
            <a:r>
              <a:rPr lang="en-US" altLang="ko-KR" sz="1100" b="1" dirty="0" smtClean="0">
                <a:solidFill>
                  <a:srgbClr val="C00000"/>
                </a:solidFill>
                <a:latin typeface="Ebrima" pitchFamily="2" charset="0"/>
                <a:ea typeface="Ebrima" pitchFamily="2" charset="0"/>
                <a:cs typeface="Ebrima" pitchFamily="2" charset="0"/>
              </a:rPr>
              <a:t>&amp; Hyaluronic acid]</a:t>
            </a:r>
            <a:endParaRPr lang="en-US" altLang="ko-KR" sz="1100" b="1" dirty="0">
              <a:solidFill>
                <a:srgbClr val="C00000"/>
              </a:solidFill>
              <a:latin typeface="Ebrima" pitchFamily="2" charset="0"/>
              <a:ea typeface="Ebrima" pitchFamily="2" charset="0"/>
              <a:cs typeface="Ebrima" pitchFamily="2" charset="0"/>
            </a:endParaRPr>
          </a:p>
        </p:txBody>
      </p:sp>
      <p:sp>
        <p:nvSpPr>
          <p:cNvPr id="226" name="모서리가 둥근 직사각형 225"/>
          <p:cNvSpPr/>
          <p:nvPr/>
        </p:nvSpPr>
        <p:spPr bwMode="auto">
          <a:xfrm>
            <a:off x="5166517" y="2841360"/>
            <a:ext cx="1989635" cy="455008"/>
          </a:xfrm>
          <a:prstGeom prst="roundRect">
            <a:avLst/>
          </a:prstGeom>
          <a:noFill/>
          <a:ln w="6350">
            <a:solidFill>
              <a:srgbClr val="A50021"/>
            </a:solidFill>
          </a:ln>
          <a:effectLst/>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square" lIns="36000" tIns="36000" rIns="36000" bIns="36000" anchor="ctr">
            <a:spAutoFit/>
          </a:bodyPr>
          <a:lstStyle/>
          <a:p>
            <a:pPr>
              <a:defRPr/>
            </a:pPr>
            <a:r>
              <a:rPr lang="en-US" altLang="ko-KR" sz="1100" b="1" dirty="0" smtClean="0">
                <a:solidFill>
                  <a:srgbClr val="C00000"/>
                </a:solidFill>
                <a:latin typeface="Ebrima" pitchFamily="2" charset="0"/>
                <a:ea typeface="Ebrima" pitchFamily="2" charset="0"/>
                <a:cs typeface="Ebrima" pitchFamily="2" charset="0"/>
              </a:rPr>
              <a:t>Copper peptide </a:t>
            </a:r>
            <a:r>
              <a:rPr lang="en-US" altLang="ko-KR" sz="1100" dirty="0" smtClean="0">
                <a:solidFill>
                  <a:srgbClr val="322600"/>
                </a:solidFill>
                <a:latin typeface="Ebrima" pitchFamily="2" charset="0"/>
                <a:ea typeface="Ebrima" pitchFamily="2" charset="0"/>
                <a:cs typeface="Ebrima" pitchFamily="2" charset="0"/>
              </a:rPr>
              <a:t>(Nourishing)</a:t>
            </a:r>
          </a:p>
          <a:p>
            <a:pPr>
              <a:defRPr/>
            </a:pPr>
            <a:r>
              <a:rPr lang="en-US" altLang="ko-KR" sz="1000" i="1" dirty="0" smtClean="0">
                <a:solidFill>
                  <a:srgbClr val="322600"/>
                </a:solidFill>
                <a:latin typeface="Ebrima" pitchFamily="2" charset="0"/>
                <a:ea typeface="Ebrima" pitchFamily="2" charset="0"/>
                <a:cs typeface="Ebrima" pitchFamily="2" charset="0"/>
              </a:rPr>
              <a:t>Used in Essence </a:t>
            </a:r>
            <a:endParaRPr lang="ko-KR" altLang="en-US" sz="1000" i="1" dirty="0">
              <a:solidFill>
                <a:srgbClr val="322600"/>
              </a:solidFill>
              <a:latin typeface="Ebrima" pitchFamily="2" charset="0"/>
              <a:ea typeface="휴먼모음T" panose="02030504000101010101" pitchFamily="18" charset="-127"/>
              <a:cs typeface="Ebrima" pitchFamily="2" charset="0"/>
            </a:endParaRPr>
          </a:p>
        </p:txBody>
      </p:sp>
      <p:sp>
        <p:nvSpPr>
          <p:cNvPr id="227" name="모서리가 둥근 직사각형 226"/>
          <p:cNvSpPr/>
          <p:nvPr/>
        </p:nvSpPr>
        <p:spPr bwMode="auto">
          <a:xfrm>
            <a:off x="5149052" y="1976218"/>
            <a:ext cx="2007100" cy="455008"/>
          </a:xfrm>
          <a:prstGeom prst="roundRect">
            <a:avLst/>
          </a:prstGeom>
          <a:noFill/>
          <a:ln w="6350">
            <a:solidFill>
              <a:srgbClr val="A50021"/>
            </a:solidFill>
          </a:ln>
          <a:effectLst/>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square" lIns="36000" tIns="36000" rIns="36000" bIns="36000" anchor="ctr">
            <a:spAutoFit/>
          </a:bodyPr>
          <a:lstStyle/>
          <a:p>
            <a:pPr>
              <a:defRPr/>
            </a:pPr>
            <a:r>
              <a:rPr lang="en-US" altLang="ko-KR" sz="1100" b="1" dirty="0" smtClean="0">
                <a:solidFill>
                  <a:srgbClr val="C00000"/>
                </a:solidFill>
                <a:latin typeface="Ebrima" pitchFamily="2" charset="0"/>
                <a:ea typeface="Ebrima" pitchFamily="2" charset="0"/>
                <a:cs typeface="Ebrima" pitchFamily="2" charset="0"/>
              </a:rPr>
              <a:t>Royal peptide </a:t>
            </a:r>
            <a:r>
              <a:rPr lang="en-US" altLang="ko-KR" sz="1100" dirty="0" smtClean="0">
                <a:solidFill>
                  <a:srgbClr val="322600"/>
                </a:solidFill>
                <a:latin typeface="Ebrima" pitchFamily="2" charset="0"/>
                <a:ea typeface="Ebrima" pitchFamily="2" charset="0"/>
                <a:cs typeface="Ebrima" pitchFamily="2" charset="0"/>
              </a:rPr>
              <a:t>(Firming)</a:t>
            </a:r>
            <a:r>
              <a:rPr lang="ko-KR" altLang="en-US" sz="1100" dirty="0" smtClean="0">
                <a:solidFill>
                  <a:srgbClr val="322600"/>
                </a:solidFill>
                <a:latin typeface="Ebrima" pitchFamily="2" charset="0"/>
                <a:ea typeface="휴먼모음T" panose="02030504000101010101" pitchFamily="18" charset="-127"/>
                <a:cs typeface="Ebrima" pitchFamily="2" charset="0"/>
              </a:rPr>
              <a:t> </a:t>
            </a:r>
            <a:r>
              <a:rPr lang="en-US" altLang="ko-KR" sz="1000" i="1" dirty="0" smtClean="0">
                <a:solidFill>
                  <a:srgbClr val="322600"/>
                </a:solidFill>
                <a:latin typeface="Ebrima" pitchFamily="2" charset="0"/>
                <a:ea typeface="Ebrima" pitchFamily="2" charset="0"/>
                <a:cs typeface="Ebrima" pitchFamily="2" charset="0"/>
              </a:rPr>
              <a:t>Used in Cream</a:t>
            </a:r>
            <a:endParaRPr lang="ko-KR" altLang="en-US" sz="800" i="1" dirty="0">
              <a:solidFill>
                <a:srgbClr val="322600"/>
              </a:solidFill>
              <a:latin typeface="Ebrima" pitchFamily="2" charset="0"/>
              <a:ea typeface="휴먼모음T" panose="02030504000101010101" pitchFamily="18" charset="-127"/>
              <a:cs typeface="Ebrima" pitchFamily="2" charset="0"/>
            </a:endParaRPr>
          </a:p>
        </p:txBody>
      </p:sp>
      <p:sp>
        <p:nvSpPr>
          <p:cNvPr id="228" name="직사각형 227"/>
          <p:cNvSpPr/>
          <p:nvPr/>
        </p:nvSpPr>
        <p:spPr bwMode="auto">
          <a:xfrm>
            <a:off x="5201376" y="2431226"/>
            <a:ext cx="1839856" cy="349702"/>
          </a:xfrm>
          <a:prstGeom prst="rect">
            <a:avLst/>
          </a:prstGeom>
        </p:spPr>
        <p:txBody>
          <a:bodyPr wrap="square" lIns="36000" tIns="36000" rIns="36000" bIns="36000">
            <a:spAutoFit/>
          </a:bodyPr>
          <a:lstStyle/>
          <a:p>
            <a:pPr>
              <a:defRPr/>
            </a:pPr>
            <a:r>
              <a:rPr lang="en-US" altLang="ko-KR" sz="900" dirty="0" smtClean="0">
                <a:latin typeface="Ebrima" pitchFamily="2" charset="0"/>
                <a:ea typeface="Ebrima" pitchFamily="2" charset="0"/>
                <a:cs typeface="Ebrima" pitchFamily="2" charset="0"/>
              </a:rPr>
              <a:t>Cell Renew/ Firmness increase/ Anti-oxidant</a:t>
            </a:r>
          </a:p>
        </p:txBody>
      </p:sp>
      <p:sp>
        <p:nvSpPr>
          <p:cNvPr id="229" name="직사각형 228"/>
          <p:cNvSpPr/>
          <p:nvPr/>
        </p:nvSpPr>
        <p:spPr bwMode="auto">
          <a:xfrm>
            <a:off x="5166517" y="3284984"/>
            <a:ext cx="1989636" cy="349702"/>
          </a:xfrm>
          <a:prstGeom prst="rect">
            <a:avLst/>
          </a:prstGeom>
        </p:spPr>
        <p:txBody>
          <a:bodyPr wrap="square" lIns="36000" tIns="36000" rIns="36000" bIns="36000">
            <a:spAutoFit/>
          </a:bodyPr>
          <a:lstStyle/>
          <a:p>
            <a:pPr>
              <a:defRPr/>
            </a:pPr>
            <a:r>
              <a:rPr lang="en-US" altLang="ko-KR" sz="900" dirty="0" smtClean="0">
                <a:latin typeface="Ebrima" pitchFamily="2" charset="0"/>
                <a:ea typeface="Ebrima" pitchFamily="2" charset="0"/>
                <a:cs typeface="Ebrima" pitchFamily="2" charset="0"/>
              </a:rPr>
              <a:t>Natural peptide/ Renews</a:t>
            </a:r>
            <a:r>
              <a:rPr lang="ko-KR" altLang="en-US" sz="900" dirty="0" smtClean="0">
                <a:latin typeface="Ebrima" pitchFamily="2" charset="0"/>
                <a:cs typeface="Ebrima" pitchFamily="2" charset="0"/>
              </a:rPr>
              <a:t> </a:t>
            </a:r>
            <a:r>
              <a:rPr lang="en-US" altLang="ko-KR" sz="900" dirty="0" smtClean="0">
                <a:latin typeface="Ebrima" pitchFamily="2" charset="0"/>
                <a:ea typeface="Ebrima" pitchFamily="2" charset="0"/>
                <a:cs typeface="Ebrima" pitchFamily="2" charset="0"/>
              </a:rPr>
              <a:t>/ Nourishing care</a:t>
            </a:r>
            <a:endParaRPr lang="en-US" altLang="ko-KR" sz="900" dirty="0">
              <a:latin typeface="Ebrima" pitchFamily="2" charset="0"/>
              <a:ea typeface="Ebrima" pitchFamily="2" charset="0"/>
              <a:cs typeface="Ebrima" pitchFamily="2" charset="0"/>
            </a:endParaRPr>
          </a:p>
        </p:txBody>
      </p:sp>
      <p:sp>
        <p:nvSpPr>
          <p:cNvPr id="230" name="모서리가 둥근 직사각형 229"/>
          <p:cNvSpPr/>
          <p:nvPr/>
        </p:nvSpPr>
        <p:spPr bwMode="auto">
          <a:xfrm>
            <a:off x="5173949" y="3734264"/>
            <a:ext cx="1982203" cy="455008"/>
          </a:xfrm>
          <a:prstGeom prst="roundRect">
            <a:avLst/>
          </a:prstGeom>
          <a:noFill/>
          <a:ln w="6350">
            <a:solidFill>
              <a:srgbClr val="A50021"/>
            </a:solidFill>
          </a:ln>
          <a:effectLst/>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square" lIns="36000" tIns="36000" rIns="36000" bIns="36000" anchor="ctr">
            <a:spAutoFit/>
          </a:bodyPr>
          <a:lstStyle/>
          <a:p>
            <a:pPr>
              <a:defRPr/>
            </a:pPr>
            <a:r>
              <a:rPr lang="en-US" altLang="ko-KR" sz="1100" b="1" dirty="0" err="1" smtClean="0">
                <a:solidFill>
                  <a:srgbClr val="C00000"/>
                </a:solidFill>
                <a:latin typeface="Ebrima" pitchFamily="2" charset="0"/>
                <a:ea typeface="Ebrima" pitchFamily="2" charset="0"/>
                <a:cs typeface="Ebrima" pitchFamily="2" charset="0"/>
              </a:rPr>
              <a:t>Penta</a:t>
            </a:r>
            <a:r>
              <a:rPr lang="en-US" altLang="ko-KR" sz="1100" b="1" dirty="0" smtClean="0">
                <a:solidFill>
                  <a:srgbClr val="C00000"/>
                </a:solidFill>
                <a:latin typeface="Ebrima" pitchFamily="2" charset="0"/>
                <a:ea typeface="Ebrima" pitchFamily="2" charset="0"/>
                <a:cs typeface="Ebrima" pitchFamily="2" charset="0"/>
              </a:rPr>
              <a:t>(SOS</a:t>
            </a:r>
            <a:r>
              <a:rPr lang="en-US" altLang="ko-KR" sz="1100" b="1" dirty="0">
                <a:solidFill>
                  <a:srgbClr val="C00000"/>
                </a:solidFill>
                <a:latin typeface="Ebrima" pitchFamily="2" charset="0"/>
                <a:ea typeface="Ebrima" pitchFamily="2" charset="0"/>
                <a:cs typeface="Ebrima" pitchFamily="2" charset="0"/>
              </a:rPr>
              <a:t>) </a:t>
            </a:r>
            <a:r>
              <a:rPr lang="en-US" altLang="ko-KR" sz="1100" b="1" dirty="0" smtClean="0">
                <a:solidFill>
                  <a:srgbClr val="C00000"/>
                </a:solidFill>
                <a:latin typeface="Ebrima" pitchFamily="2" charset="0"/>
                <a:ea typeface="Ebrima" pitchFamily="2" charset="0"/>
                <a:cs typeface="Ebrima" pitchFamily="2" charset="0"/>
              </a:rPr>
              <a:t>peptide</a:t>
            </a:r>
          </a:p>
          <a:p>
            <a:pPr>
              <a:defRPr/>
            </a:pPr>
            <a:r>
              <a:rPr lang="en-US" altLang="ko-KR" sz="1000" i="1" dirty="0">
                <a:solidFill>
                  <a:srgbClr val="322600"/>
                </a:solidFill>
                <a:latin typeface="Ebrima" pitchFamily="2" charset="0"/>
                <a:ea typeface="Ebrima" pitchFamily="2" charset="0"/>
                <a:cs typeface="Ebrima" pitchFamily="2" charset="0"/>
              </a:rPr>
              <a:t>Used in Essence </a:t>
            </a:r>
            <a:endParaRPr lang="ko-KR" altLang="en-US" sz="1000" i="1" dirty="0">
              <a:solidFill>
                <a:srgbClr val="322600"/>
              </a:solidFill>
              <a:latin typeface="Ebrima" pitchFamily="2" charset="0"/>
              <a:ea typeface="휴먼모음T" panose="02030504000101010101" pitchFamily="18" charset="-127"/>
              <a:cs typeface="Ebrima" pitchFamily="2" charset="0"/>
            </a:endParaRPr>
          </a:p>
        </p:txBody>
      </p:sp>
      <p:sp>
        <p:nvSpPr>
          <p:cNvPr id="231" name="직사각형 230"/>
          <p:cNvSpPr/>
          <p:nvPr/>
        </p:nvSpPr>
        <p:spPr bwMode="auto">
          <a:xfrm>
            <a:off x="5201376" y="4178509"/>
            <a:ext cx="2288704" cy="211203"/>
          </a:xfrm>
          <a:prstGeom prst="rect">
            <a:avLst/>
          </a:prstGeom>
        </p:spPr>
        <p:txBody>
          <a:bodyPr wrap="square" lIns="36000" tIns="36000" rIns="36000" bIns="36000">
            <a:spAutoFit/>
          </a:bodyPr>
          <a:lstStyle/>
          <a:p>
            <a:pPr>
              <a:defRPr/>
            </a:pPr>
            <a:r>
              <a:rPr lang="en-US" altLang="ko-KR" sz="900" dirty="0" smtClean="0">
                <a:latin typeface="Ebrima" pitchFamily="2" charset="0"/>
                <a:ea typeface="Ebrima" pitchFamily="2" charset="0"/>
                <a:cs typeface="Ebrima" pitchFamily="2" charset="0"/>
              </a:rPr>
              <a:t>Damaged tissue recover</a:t>
            </a:r>
            <a:endParaRPr lang="ko-KR" altLang="en-US" sz="900" dirty="0">
              <a:latin typeface="Ebrima" pitchFamily="2" charset="0"/>
              <a:cs typeface="Ebrima" pitchFamily="2" charset="0"/>
            </a:endParaRPr>
          </a:p>
        </p:txBody>
      </p:sp>
      <p:sp>
        <p:nvSpPr>
          <p:cNvPr id="232" name="모서리가 둥근 직사각형 231"/>
          <p:cNvSpPr/>
          <p:nvPr/>
        </p:nvSpPr>
        <p:spPr bwMode="auto">
          <a:xfrm>
            <a:off x="5173949" y="4435202"/>
            <a:ext cx="1982204" cy="455008"/>
          </a:xfrm>
          <a:prstGeom prst="roundRect">
            <a:avLst/>
          </a:prstGeom>
          <a:noFill/>
          <a:ln w="6350">
            <a:solidFill>
              <a:srgbClr val="A50021"/>
            </a:solidFill>
          </a:ln>
          <a:effectLst/>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square" lIns="36000" tIns="36000" rIns="36000" bIns="36000" anchor="ctr">
            <a:spAutoFit/>
          </a:bodyPr>
          <a:lstStyle/>
          <a:p>
            <a:pPr>
              <a:defRPr/>
            </a:pPr>
            <a:r>
              <a:rPr lang="en-US" altLang="ko-KR" sz="1100" b="1" dirty="0" smtClean="0">
                <a:solidFill>
                  <a:srgbClr val="C00000"/>
                </a:solidFill>
                <a:latin typeface="Ebrima" pitchFamily="2" charset="0"/>
                <a:ea typeface="Ebrima" pitchFamily="2" charset="0"/>
                <a:cs typeface="Ebrima" pitchFamily="2" charset="0"/>
              </a:rPr>
              <a:t>Botox peptide</a:t>
            </a:r>
          </a:p>
          <a:p>
            <a:pPr>
              <a:defRPr/>
            </a:pPr>
            <a:r>
              <a:rPr lang="en-US" altLang="ko-KR" sz="1000" i="1" dirty="0" smtClean="0">
                <a:solidFill>
                  <a:srgbClr val="322600"/>
                </a:solidFill>
                <a:latin typeface="Ebrima" pitchFamily="2" charset="0"/>
                <a:ea typeface="Ebrima" pitchFamily="2" charset="0"/>
                <a:cs typeface="Ebrima" pitchFamily="2" charset="0"/>
              </a:rPr>
              <a:t>Used in Eye cream</a:t>
            </a:r>
            <a:endParaRPr lang="ko-KR" altLang="en-US" sz="800" i="1" dirty="0">
              <a:solidFill>
                <a:srgbClr val="322600"/>
              </a:solidFill>
              <a:latin typeface="Ebrima" pitchFamily="2" charset="0"/>
              <a:ea typeface="휴먼모음T" panose="02030504000101010101" pitchFamily="18" charset="-127"/>
              <a:cs typeface="Ebrima" pitchFamily="2" charset="0"/>
            </a:endParaRPr>
          </a:p>
        </p:txBody>
      </p:sp>
      <p:sp>
        <p:nvSpPr>
          <p:cNvPr id="233" name="직사각형 232"/>
          <p:cNvSpPr/>
          <p:nvPr/>
        </p:nvSpPr>
        <p:spPr bwMode="auto">
          <a:xfrm>
            <a:off x="5276128" y="4910257"/>
            <a:ext cx="1789416" cy="211203"/>
          </a:xfrm>
          <a:prstGeom prst="rect">
            <a:avLst/>
          </a:prstGeom>
        </p:spPr>
        <p:txBody>
          <a:bodyPr wrap="square" lIns="36000" tIns="36000" rIns="36000" bIns="36000">
            <a:spAutoFit/>
          </a:bodyPr>
          <a:lstStyle/>
          <a:p>
            <a:pPr marL="285750" indent="-285750">
              <a:defRPr/>
            </a:pPr>
            <a:r>
              <a:rPr lang="en-US" altLang="ko-KR" sz="900" dirty="0" smtClean="0">
                <a:latin typeface="Ebrima" pitchFamily="2" charset="0"/>
                <a:ea typeface="Ebrima" pitchFamily="2" charset="0"/>
                <a:cs typeface="Ebrima" pitchFamily="2" charset="0"/>
              </a:rPr>
              <a:t>Lifting</a:t>
            </a:r>
            <a:r>
              <a:rPr lang="ko-KR" altLang="en-US" sz="900" dirty="0" smtClean="0">
                <a:latin typeface="Ebrima" pitchFamily="2" charset="0"/>
                <a:cs typeface="Ebrima" pitchFamily="2" charset="0"/>
              </a:rPr>
              <a:t> </a:t>
            </a:r>
            <a:r>
              <a:rPr lang="en-US" altLang="ko-KR" sz="900" dirty="0" smtClean="0">
                <a:latin typeface="Ebrima" pitchFamily="2" charset="0"/>
                <a:ea typeface="Ebrima" pitchFamily="2" charset="0"/>
                <a:cs typeface="Ebrima" pitchFamily="2" charset="0"/>
              </a:rPr>
              <a:t>/ Wrinkle care</a:t>
            </a:r>
          </a:p>
        </p:txBody>
      </p:sp>
      <p:sp>
        <p:nvSpPr>
          <p:cNvPr id="236" name="모서리가 둥근 직사각형 235"/>
          <p:cNvSpPr/>
          <p:nvPr/>
        </p:nvSpPr>
        <p:spPr bwMode="auto">
          <a:xfrm>
            <a:off x="7803781" y="1996429"/>
            <a:ext cx="1318869" cy="284749"/>
          </a:xfrm>
          <a:prstGeom prst="roundRect">
            <a:avLst/>
          </a:prstGeom>
          <a:solidFill>
            <a:schemeClr val="bg1"/>
          </a:solidFill>
          <a:ln>
            <a:solidFill>
              <a:srgbClr val="A50021"/>
            </a:solidFill>
          </a:ln>
          <a:effectLst/>
        </p:spPr>
        <p:style>
          <a:lnRef idx="0">
            <a:schemeClr val="dk1"/>
          </a:lnRef>
          <a:fillRef idx="3">
            <a:schemeClr val="dk1"/>
          </a:fillRef>
          <a:effectRef idx="3">
            <a:schemeClr val="dk1"/>
          </a:effectRef>
          <a:fontRef idx="minor">
            <a:schemeClr val="lt1"/>
          </a:fontRef>
        </p:style>
        <p:txBody>
          <a:bodyPr lIns="36000" tIns="36000" rIns="36000" bIns="36000" anchor="ctr">
            <a:spAutoFit/>
          </a:bodyPr>
          <a:lstStyle/>
          <a:p>
            <a:pPr>
              <a:defRPr/>
            </a:pPr>
            <a:r>
              <a:rPr lang="en-US" altLang="ko-KR" sz="1200" dirty="0" smtClean="0">
                <a:solidFill>
                  <a:schemeClr val="tx1"/>
                </a:solidFill>
                <a:latin typeface="Ebrima" pitchFamily="2" charset="0"/>
                <a:ea typeface="Ebrima" pitchFamily="2" charset="0"/>
                <a:cs typeface="Ebrima" pitchFamily="2" charset="0"/>
              </a:rPr>
              <a:t>Ceramide</a:t>
            </a:r>
            <a:endParaRPr lang="ko-KR" altLang="en-US" sz="1200" dirty="0">
              <a:solidFill>
                <a:schemeClr val="tx1"/>
              </a:solidFill>
              <a:latin typeface="Ebrima" pitchFamily="2" charset="0"/>
              <a:ea typeface="휴먼모음T" pitchFamily="18" charset="-127"/>
              <a:cs typeface="Ebrima" pitchFamily="2" charset="0"/>
            </a:endParaRPr>
          </a:p>
        </p:txBody>
      </p:sp>
      <p:sp>
        <p:nvSpPr>
          <p:cNvPr id="237" name="모서리가 둥근 직사각형 236"/>
          <p:cNvSpPr/>
          <p:nvPr/>
        </p:nvSpPr>
        <p:spPr bwMode="auto">
          <a:xfrm>
            <a:off x="7803781" y="2747939"/>
            <a:ext cx="1337347" cy="284749"/>
          </a:xfrm>
          <a:prstGeom prst="roundRect">
            <a:avLst/>
          </a:prstGeom>
          <a:solidFill>
            <a:schemeClr val="bg1"/>
          </a:solidFill>
          <a:ln>
            <a:solidFill>
              <a:srgbClr val="A50021"/>
            </a:solidFill>
          </a:ln>
          <a:effectLst/>
        </p:spPr>
        <p:style>
          <a:lnRef idx="0">
            <a:schemeClr val="dk1"/>
          </a:lnRef>
          <a:fillRef idx="3">
            <a:schemeClr val="dk1"/>
          </a:fillRef>
          <a:effectRef idx="3">
            <a:schemeClr val="dk1"/>
          </a:effectRef>
          <a:fontRef idx="minor">
            <a:schemeClr val="lt1"/>
          </a:fontRef>
        </p:style>
        <p:txBody>
          <a:bodyPr lIns="36000" tIns="36000" rIns="36000" bIns="36000" anchor="ctr">
            <a:spAutoFit/>
          </a:bodyPr>
          <a:lstStyle/>
          <a:p>
            <a:pPr>
              <a:defRPr/>
            </a:pPr>
            <a:r>
              <a:rPr lang="en-US" altLang="ko-KR" sz="1200" dirty="0" smtClean="0">
                <a:solidFill>
                  <a:schemeClr val="tx1"/>
                </a:solidFill>
                <a:latin typeface="Ebrima" pitchFamily="2" charset="0"/>
                <a:ea typeface="Ebrima" pitchFamily="2" charset="0"/>
                <a:cs typeface="Ebrima" pitchFamily="2" charset="0"/>
              </a:rPr>
              <a:t>Hyaluronic Acid</a:t>
            </a:r>
            <a:endParaRPr lang="ko-KR" altLang="en-US" sz="1200" dirty="0">
              <a:solidFill>
                <a:schemeClr val="tx1"/>
              </a:solidFill>
              <a:latin typeface="Ebrima" pitchFamily="2" charset="0"/>
              <a:ea typeface="휴먼모음T" pitchFamily="18" charset="-127"/>
              <a:cs typeface="Ebrima" pitchFamily="2" charset="0"/>
            </a:endParaRPr>
          </a:p>
        </p:txBody>
      </p:sp>
      <p:sp>
        <p:nvSpPr>
          <p:cNvPr id="238" name="직사각형 237"/>
          <p:cNvSpPr/>
          <p:nvPr/>
        </p:nvSpPr>
        <p:spPr bwMode="auto">
          <a:xfrm>
            <a:off x="7823273" y="3081480"/>
            <a:ext cx="2082727" cy="349702"/>
          </a:xfrm>
          <a:prstGeom prst="rect">
            <a:avLst/>
          </a:prstGeom>
        </p:spPr>
        <p:txBody>
          <a:bodyPr wrap="square" lIns="36000" tIns="36000" rIns="36000" bIns="36000">
            <a:spAutoFit/>
          </a:bodyPr>
          <a:lstStyle/>
          <a:p>
            <a:pPr>
              <a:defRPr/>
            </a:pPr>
            <a:r>
              <a:rPr lang="en-US" altLang="ko-KR" sz="900" dirty="0" smtClean="0">
                <a:latin typeface="Ebrima" pitchFamily="2" charset="0"/>
                <a:ea typeface="Ebrima" pitchFamily="2" charset="0"/>
                <a:cs typeface="Ebrima" pitchFamily="2" charset="0"/>
              </a:rPr>
              <a:t>Natural moisturizing factors in Dermis.</a:t>
            </a:r>
          </a:p>
          <a:p>
            <a:pPr>
              <a:defRPr/>
            </a:pPr>
            <a:r>
              <a:rPr lang="en-US" altLang="ko-KR" sz="900" dirty="0" smtClean="0">
                <a:latin typeface="Ebrima" pitchFamily="2" charset="0"/>
                <a:ea typeface="Ebrima" pitchFamily="2" charset="0"/>
                <a:cs typeface="Ebrima" pitchFamily="2" charset="0"/>
              </a:rPr>
              <a:t>Protects skin surface</a:t>
            </a:r>
            <a:endParaRPr lang="ko-KR" altLang="en-US" sz="900" dirty="0">
              <a:latin typeface="Ebrima" pitchFamily="2" charset="0"/>
              <a:cs typeface="Ebrima" pitchFamily="2" charset="0"/>
            </a:endParaRPr>
          </a:p>
        </p:txBody>
      </p:sp>
      <p:sp>
        <p:nvSpPr>
          <p:cNvPr id="239" name="직사각형 238"/>
          <p:cNvSpPr/>
          <p:nvPr/>
        </p:nvSpPr>
        <p:spPr bwMode="auto">
          <a:xfrm>
            <a:off x="7788069" y="2326491"/>
            <a:ext cx="1634947" cy="349702"/>
          </a:xfrm>
          <a:prstGeom prst="rect">
            <a:avLst/>
          </a:prstGeom>
        </p:spPr>
        <p:txBody>
          <a:bodyPr wrap="square" lIns="36000" tIns="36000" rIns="36000" bIns="36000">
            <a:spAutoFit/>
          </a:bodyPr>
          <a:lstStyle/>
          <a:p>
            <a:pPr>
              <a:defRPr/>
            </a:pPr>
            <a:r>
              <a:rPr lang="en-US" altLang="ko-KR" sz="900" dirty="0" smtClean="0">
                <a:latin typeface="Ebrima" pitchFamily="2" charset="0"/>
                <a:ea typeface="Ebrima" pitchFamily="2" charset="0"/>
                <a:cs typeface="Ebrima" pitchFamily="2" charset="0"/>
              </a:rPr>
              <a:t>Critical agent in keeping skin’s hydration</a:t>
            </a:r>
            <a:endParaRPr lang="en-US" altLang="ko-KR" sz="900" dirty="0">
              <a:latin typeface="Ebrima" pitchFamily="2" charset="0"/>
              <a:ea typeface="Ebrima" pitchFamily="2" charset="0"/>
              <a:cs typeface="Ebrima" pitchFamily="2" charset="0"/>
            </a:endParaRPr>
          </a:p>
        </p:txBody>
      </p:sp>
      <p:sp>
        <p:nvSpPr>
          <p:cNvPr id="257" name="TextBox 256"/>
          <p:cNvSpPr txBox="1"/>
          <p:nvPr/>
        </p:nvSpPr>
        <p:spPr>
          <a:xfrm>
            <a:off x="7823273" y="5589240"/>
            <a:ext cx="1915631" cy="1079783"/>
          </a:xfrm>
          <a:prstGeom prst="rect">
            <a:avLst/>
          </a:prstGeom>
          <a:noFill/>
        </p:spPr>
        <p:txBody>
          <a:bodyPr wrap="square" rtlCol="0">
            <a:spAutoFit/>
          </a:bodyPr>
          <a:lstStyle/>
          <a:p>
            <a:pPr>
              <a:lnSpc>
                <a:spcPts val="1100"/>
              </a:lnSpc>
            </a:pPr>
            <a:r>
              <a:rPr lang="en-US" altLang="ko-KR" sz="1200" b="1" dirty="0" smtClean="0">
                <a:ln w="1905"/>
                <a:solidFill>
                  <a:schemeClr val="accent6">
                    <a:lumMod val="75000"/>
                  </a:schemeClr>
                </a:solidFill>
                <a:effectLst>
                  <a:innerShdw blurRad="69850" dist="43180" dir="5400000">
                    <a:srgbClr val="000000">
                      <a:alpha val="65000"/>
                    </a:srgbClr>
                  </a:innerShdw>
                </a:effectLst>
                <a:latin typeface="Ebrima" pitchFamily="2" charset="0"/>
                <a:ea typeface="Ebrima" pitchFamily="2" charset="0"/>
                <a:cs typeface="Ebrima" pitchFamily="2" charset="0"/>
              </a:rPr>
              <a:t>Intense hydration</a:t>
            </a:r>
          </a:p>
          <a:p>
            <a:pPr>
              <a:lnSpc>
                <a:spcPts val="1100"/>
              </a:lnSpc>
            </a:pPr>
            <a:endParaRPr lang="en-US" altLang="ko-KR" sz="1200" b="1" dirty="0">
              <a:ln w="1905"/>
              <a:solidFill>
                <a:schemeClr val="accent6">
                  <a:lumMod val="75000"/>
                </a:schemeClr>
              </a:solidFill>
              <a:effectLst>
                <a:innerShdw blurRad="69850" dist="43180" dir="5400000">
                  <a:srgbClr val="000000">
                    <a:alpha val="65000"/>
                  </a:srgbClr>
                </a:innerShdw>
              </a:effectLst>
              <a:latin typeface="Ebrima" pitchFamily="2" charset="0"/>
              <a:ea typeface="Ebrima" pitchFamily="2" charset="0"/>
              <a:cs typeface="Ebrima" pitchFamily="2" charset="0"/>
            </a:endParaRPr>
          </a:p>
          <a:p>
            <a:pPr>
              <a:lnSpc>
                <a:spcPts val="1100"/>
              </a:lnSpc>
            </a:pPr>
            <a:r>
              <a:rPr lang="en-US" altLang="ko-KR" sz="1200" b="1" dirty="0" smtClean="0">
                <a:ln w="1905"/>
                <a:solidFill>
                  <a:schemeClr val="accent6">
                    <a:lumMod val="75000"/>
                  </a:schemeClr>
                </a:solidFill>
                <a:effectLst>
                  <a:innerShdw blurRad="69850" dist="43180" dir="5400000">
                    <a:srgbClr val="000000">
                      <a:alpha val="65000"/>
                    </a:srgbClr>
                  </a:innerShdw>
                </a:effectLst>
                <a:latin typeface="Ebrima" pitchFamily="2" charset="0"/>
                <a:ea typeface="Ebrima" pitchFamily="2" charset="0"/>
                <a:cs typeface="Ebrima" pitchFamily="2" charset="0"/>
              </a:rPr>
              <a:t>Intense nourishment</a:t>
            </a:r>
          </a:p>
          <a:p>
            <a:pPr>
              <a:lnSpc>
                <a:spcPts val="1100"/>
              </a:lnSpc>
            </a:pPr>
            <a:endParaRPr lang="en-US" altLang="ko-KR" sz="1200" b="1" dirty="0">
              <a:ln w="1905"/>
              <a:solidFill>
                <a:schemeClr val="accent6">
                  <a:lumMod val="75000"/>
                </a:schemeClr>
              </a:solidFill>
              <a:effectLst>
                <a:innerShdw blurRad="69850" dist="43180" dir="5400000">
                  <a:srgbClr val="000000">
                    <a:alpha val="65000"/>
                  </a:srgbClr>
                </a:innerShdw>
              </a:effectLst>
              <a:latin typeface="Ebrima" pitchFamily="2" charset="0"/>
              <a:ea typeface="Ebrima" pitchFamily="2" charset="0"/>
              <a:cs typeface="Ebrima" pitchFamily="2" charset="0"/>
            </a:endParaRPr>
          </a:p>
          <a:p>
            <a:pPr>
              <a:lnSpc>
                <a:spcPts val="1100"/>
              </a:lnSpc>
            </a:pPr>
            <a:r>
              <a:rPr lang="en-US" altLang="ko-KR" sz="1200" b="1" dirty="0" smtClean="0">
                <a:ln w="1905"/>
                <a:solidFill>
                  <a:schemeClr val="accent6">
                    <a:lumMod val="75000"/>
                  </a:schemeClr>
                </a:solidFill>
                <a:effectLst>
                  <a:innerShdw blurRad="69850" dist="43180" dir="5400000">
                    <a:srgbClr val="000000">
                      <a:alpha val="65000"/>
                    </a:srgbClr>
                  </a:innerShdw>
                </a:effectLst>
                <a:latin typeface="Ebrima" pitchFamily="2" charset="0"/>
                <a:ea typeface="Ebrima" pitchFamily="2" charset="0"/>
                <a:cs typeface="Ebrima" pitchFamily="2" charset="0"/>
              </a:rPr>
              <a:t>Advanced firming care</a:t>
            </a:r>
          </a:p>
          <a:p>
            <a:pPr>
              <a:lnSpc>
                <a:spcPts val="1100"/>
              </a:lnSpc>
            </a:pPr>
            <a:endParaRPr lang="en-US" altLang="ko-KR" sz="1200" b="1" dirty="0" smtClean="0">
              <a:ln w="1905"/>
              <a:solidFill>
                <a:schemeClr val="accent6">
                  <a:lumMod val="75000"/>
                </a:schemeClr>
              </a:solidFill>
              <a:effectLst>
                <a:innerShdw blurRad="69850" dist="43180" dir="5400000">
                  <a:srgbClr val="000000">
                    <a:alpha val="65000"/>
                  </a:srgbClr>
                </a:innerShdw>
              </a:effectLst>
              <a:latin typeface="Ebrima" pitchFamily="2" charset="0"/>
              <a:ea typeface="Ebrima" pitchFamily="2" charset="0"/>
              <a:cs typeface="Ebrima" pitchFamily="2" charset="0"/>
            </a:endParaRPr>
          </a:p>
          <a:p>
            <a:pPr>
              <a:lnSpc>
                <a:spcPts val="1100"/>
              </a:lnSpc>
            </a:pPr>
            <a:r>
              <a:rPr lang="en-US" altLang="ko-KR" sz="1200" b="1" dirty="0" smtClean="0">
                <a:ln w="1905"/>
                <a:solidFill>
                  <a:schemeClr val="accent6">
                    <a:lumMod val="75000"/>
                  </a:schemeClr>
                </a:solidFill>
                <a:effectLst>
                  <a:innerShdw blurRad="69850" dist="43180" dir="5400000">
                    <a:srgbClr val="000000">
                      <a:alpha val="65000"/>
                    </a:srgbClr>
                  </a:innerShdw>
                </a:effectLst>
                <a:latin typeface="Ebrima" pitchFamily="2" charset="0"/>
                <a:ea typeface="Ebrima" pitchFamily="2" charset="0"/>
                <a:cs typeface="Ebrima" pitchFamily="2" charset="0"/>
              </a:rPr>
              <a:t>Ultimate wrinkle care</a:t>
            </a:r>
          </a:p>
        </p:txBody>
      </p:sp>
      <p:sp>
        <p:nvSpPr>
          <p:cNvPr id="265" name="직사각형 264"/>
          <p:cNvSpPr/>
          <p:nvPr/>
        </p:nvSpPr>
        <p:spPr>
          <a:xfrm>
            <a:off x="5095699" y="5504496"/>
            <a:ext cx="4651202" cy="1318928"/>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872750">
            <a:off x="7121532" y="3800982"/>
            <a:ext cx="1029797" cy="7161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 name="직사각형 81"/>
          <p:cNvSpPr/>
          <p:nvPr/>
        </p:nvSpPr>
        <p:spPr bwMode="auto">
          <a:xfrm>
            <a:off x="7550159" y="4375274"/>
            <a:ext cx="258651" cy="380480"/>
          </a:xfrm>
          <a:prstGeom prst="rect">
            <a:avLst/>
          </a:prstGeom>
          <a:noFill/>
        </p:spPr>
        <p:txBody>
          <a:bodyPr wrap="none" lIns="36000" tIns="36000" rIns="36000" bIns="36000">
            <a:spAutoFit/>
          </a:bodyPr>
          <a:lstStyle/>
          <a:p>
            <a:pPr>
              <a:defRPr/>
            </a:pPr>
            <a:r>
              <a:rPr lang="en-US" altLang="ko-KR" sz="2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Ebrima" pitchFamily="2" charset="0"/>
                <a:ea typeface="Ebrima" pitchFamily="2" charset="0"/>
                <a:cs typeface="Ebrima" pitchFamily="2" charset="0"/>
              </a:rPr>
              <a:t>4</a:t>
            </a:r>
            <a:endParaRPr lang="en-US" altLang="ko-KR" sz="2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Ebrima" pitchFamily="2" charset="0"/>
              <a:ea typeface="Ebrima" pitchFamily="2" charset="0"/>
              <a:cs typeface="Ebrima" pitchFamily="2" charset="0"/>
            </a:endParaRPr>
          </a:p>
        </p:txBody>
      </p:sp>
      <p:pic>
        <p:nvPicPr>
          <p:cNvPr id="83" name="Picture 2"/>
          <p:cNvPicPr>
            <a:picLocks noChangeAspect="1" noChangeArrowheads="1"/>
          </p:cNvPicPr>
          <p:nvPr/>
        </p:nvPicPr>
        <p:blipFill>
          <a:blip r:embed="rId9" cstate="print"/>
          <a:srcRect/>
          <a:stretch>
            <a:fillRect/>
          </a:stretch>
        </p:blipFill>
        <p:spPr bwMode="auto">
          <a:xfrm rot="16200000">
            <a:off x="9012920" y="3927181"/>
            <a:ext cx="581116" cy="8708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84"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33553" y="3541354"/>
            <a:ext cx="979067" cy="5808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다이어그램 2"/>
          <p:cNvGraphicFramePr/>
          <p:nvPr>
            <p:extLst>
              <p:ext uri="{D42A27DB-BD31-4B8C-83A1-F6EECF244321}">
                <p14:modId xmlns:p14="http://schemas.microsoft.com/office/powerpoint/2010/main" val="2030430573"/>
              </p:ext>
            </p:extLst>
          </p:nvPr>
        </p:nvGraphicFramePr>
        <p:xfrm>
          <a:off x="4520952" y="5301208"/>
          <a:ext cx="3652516" cy="181375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86" name="TextBox 85"/>
          <p:cNvSpPr txBox="1"/>
          <p:nvPr/>
        </p:nvSpPr>
        <p:spPr>
          <a:xfrm>
            <a:off x="5281875" y="5255622"/>
            <a:ext cx="4063613" cy="261610"/>
          </a:xfrm>
          <a:prstGeom prst="rect">
            <a:avLst/>
          </a:prstGeom>
          <a:solidFill>
            <a:srgbClr val="503D00"/>
          </a:solidFill>
        </p:spPr>
        <p:txBody>
          <a:bodyPr wrap="square" rtlCol="0">
            <a:spAutoFit/>
          </a:bodyPr>
          <a:lstStyle/>
          <a:p>
            <a:pPr algn="ctr"/>
            <a:r>
              <a:rPr lang="en-US" altLang="ko-KR" sz="1100" dirty="0" smtClean="0">
                <a:solidFill>
                  <a:srgbClr val="DEB400"/>
                </a:solidFill>
                <a:latin typeface="휴먼모음T" panose="02030504000101010101" pitchFamily="18" charset="-127"/>
                <a:ea typeface="휴먼모음T" panose="02030504000101010101" pitchFamily="18" charset="-127"/>
              </a:rPr>
              <a:t>Strengthened ingredients for more advanced care</a:t>
            </a:r>
            <a:endParaRPr lang="ko-KR" altLang="en-US" sz="1100" dirty="0">
              <a:solidFill>
                <a:srgbClr val="DEB400"/>
              </a:solidFill>
              <a:latin typeface="휴먼모음T" panose="02030504000101010101" pitchFamily="18" charset="-127"/>
              <a:ea typeface="휴먼모음T" panose="02030504000101010101" pitchFamily="18" charset="-127"/>
            </a:endParaRPr>
          </a:p>
        </p:txBody>
      </p:sp>
      <p:pic>
        <p:nvPicPr>
          <p:cNvPr id="68" name="그림 67"/>
          <p:cNvPicPr>
            <a:picLocks noChangeAspect="1"/>
          </p:cNvPicPr>
          <p:nvPr/>
        </p:nvPicPr>
        <p:blipFill rotWithShape="1">
          <a:blip r:embed="rId6" cstate="print">
            <a:extLst>
              <a:ext uri="{28A0092B-C50C-407E-A947-70E740481C1C}">
                <a14:useLocalDpi xmlns:a14="http://schemas.microsoft.com/office/drawing/2010/main" val="0"/>
              </a:ext>
            </a:extLst>
          </a:blip>
          <a:srcRect r="48287"/>
          <a:stretch/>
        </p:blipFill>
        <p:spPr>
          <a:xfrm rot="19582009">
            <a:off x="-162576" y="5499222"/>
            <a:ext cx="744794" cy="587839"/>
          </a:xfrm>
          <a:prstGeom prst="rect">
            <a:avLst/>
          </a:prstGeom>
        </p:spPr>
      </p:pic>
      <p:pic>
        <p:nvPicPr>
          <p:cNvPr id="69" name="그림 68"/>
          <p:cNvPicPr>
            <a:picLocks noChangeAspect="1"/>
          </p:cNvPicPr>
          <p:nvPr/>
        </p:nvPicPr>
        <p:blipFill rotWithShape="1">
          <a:blip r:embed="rId6" cstate="print">
            <a:extLst>
              <a:ext uri="{28A0092B-C50C-407E-A947-70E740481C1C}">
                <a14:useLocalDpi xmlns:a14="http://schemas.microsoft.com/office/drawing/2010/main" val="0"/>
              </a:ext>
            </a:extLst>
          </a:blip>
          <a:srcRect r="48287"/>
          <a:stretch/>
        </p:blipFill>
        <p:spPr>
          <a:xfrm rot="19582009">
            <a:off x="-131120" y="5924125"/>
            <a:ext cx="744794" cy="587839"/>
          </a:xfrm>
          <a:prstGeom prst="rect">
            <a:avLst/>
          </a:prstGeom>
        </p:spPr>
      </p:pic>
      <p:pic>
        <p:nvPicPr>
          <p:cNvPr id="70" name="그림 69"/>
          <p:cNvPicPr>
            <a:picLocks noChangeAspect="1"/>
          </p:cNvPicPr>
          <p:nvPr/>
        </p:nvPicPr>
        <p:blipFill rotWithShape="1">
          <a:blip r:embed="rId6" cstate="print">
            <a:extLst>
              <a:ext uri="{28A0092B-C50C-407E-A947-70E740481C1C}">
                <a14:useLocalDpi xmlns:a14="http://schemas.microsoft.com/office/drawing/2010/main" val="0"/>
              </a:ext>
            </a:extLst>
          </a:blip>
          <a:srcRect r="48287"/>
          <a:stretch/>
        </p:blipFill>
        <p:spPr>
          <a:xfrm rot="19582009">
            <a:off x="-118808" y="6356509"/>
            <a:ext cx="744794" cy="587839"/>
          </a:xfrm>
          <a:prstGeom prst="rect">
            <a:avLst/>
          </a:prstGeom>
        </p:spPr>
      </p:pic>
    </p:spTree>
    <p:extLst>
      <p:ext uri="{BB962C8B-B14F-4D97-AF65-F5344CB8AC3E}">
        <p14:creationId xmlns:p14="http://schemas.microsoft.com/office/powerpoint/2010/main" val="141646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1"/>
                                        </p:tgtEl>
                                        <p:attrNameLst>
                                          <p:attrName>style.visibility</p:attrName>
                                        </p:attrNameLst>
                                      </p:cBhvr>
                                      <p:to>
                                        <p:strVal val="visible"/>
                                      </p:to>
                                    </p:set>
                                  </p:childTnLst>
                                </p:cTn>
                              </p:par>
                              <p:par>
                                <p:cTn id="27" presetID="42" presetClass="entr" presetSubtype="0" fill="hold" nodeType="withEffect">
                                  <p:stCondLst>
                                    <p:cond delay="0"/>
                                  </p:stCondLst>
                                  <p:childTnLst>
                                    <p:set>
                                      <p:cBhvr>
                                        <p:cTn id="28" dur="1" fill="hold">
                                          <p:stCondLst>
                                            <p:cond delay="0"/>
                                          </p:stCondLst>
                                        </p:cTn>
                                        <p:tgtEl>
                                          <p:spTgt spid="212"/>
                                        </p:tgtEl>
                                        <p:attrNameLst>
                                          <p:attrName>style.visibility</p:attrName>
                                        </p:attrNameLst>
                                      </p:cBhvr>
                                      <p:to>
                                        <p:strVal val="visible"/>
                                      </p:to>
                                    </p:set>
                                    <p:animEffect transition="in" filter="fade">
                                      <p:cBhvr>
                                        <p:cTn id="29" dur="1000"/>
                                        <p:tgtEl>
                                          <p:spTgt spid="212"/>
                                        </p:tgtEl>
                                      </p:cBhvr>
                                    </p:animEffect>
                                    <p:anim calcmode="lin" valueType="num">
                                      <p:cBhvr>
                                        <p:cTn id="30" dur="1000" fill="hold"/>
                                        <p:tgtEl>
                                          <p:spTgt spid="212"/>
                                        </p:tgtEl>
                                        <p:attrNameLst>
                                          <p:attrName>ppt_x</p:attrName>
                                        </p:attrNameLst>
                                      </p:cBhvr>
                                      <p:tavLst>
                                        <p:tav tm="0">
                                          <p:val>
                                            <p:strVal val="#ppt_x"/>
                                          </p:val>
                                        </p:tav>
                                        <p:tav tm="100000">
                                          <p:val>
                                            <p:strVal val="#ppt_x"/>
                                          </p:val>
                                        </p:tav>
                                      </p:tavLst>
                                    </p:anim>
                                    <p:anim calcmode="lin" valueType="num">
                                      <p:cBhvr>
                                        <p:cTn id="31" dur="1000" fill="hold"/>
                                        <p:tgtEl>
                                          <p:spTgt spid="212"/>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18"/>
                                        </p:tgtEl>
                                        <p:attrNameLst>
                                          <p:attrName>style.visibility</p:attrName>
                                        </p:attrNameLst>
                                      </p:cBhvr>
                                      <p:to>
                                        <p:strVal val="visible"/>
                                      </p:to>
                                    </p:set>
                                    <p:anim calcmode="lin" valueType="num">
                                      <p:cBhvr additive="base">
                                        <p:cTn id="34" dur="500" fill="hold"/>
                                        <p:tgtEl>
                                          <p:spTgt spid="218"/>
                                        </p:tgtEl>
                                        <p:attrNameLst>
                                          <p:attrName>ppt_x</p:attrName>
                                        </p:attrNameLst>
                                      </p:cBhvr>
                                      <p:tavLst>
                                        <p:tav tm="0">
                                          <p:val>
                                            <p:strVal val="#ppt_x"/>
                                          </p:val>
                                        </p:tav>
                                        <p:tav tm="100000">
                                          <p:val>
                                            <p:strVal val="#ppt_x"/>
                                          </p:val>
                                        </p:tav>
                                      </p:tavLst>
                                    </p:anim>
                                    <p:anim calcmode="lin" valueType="num">
                                      <p:cBhvr additive="base">
                                        <p:cTn id="35" dur="500" fill="hold"/>
                                        <p:tgtEl>
                                          <p:spTgt spid="21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7" grpId="0"/>
      <p:bldP spid="128" grpId="0"/>
      <p:bldP spid="130" grpId="0"/>
      <p:bldP spid="78" grpId="0"/>
      <p:bldP spid="211" grpId="0"/>
      <p:bldP spid="2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직선 연결선 12"/>
          <p:cNvCxnSpPr/>
          <p:nvPr/>
        </p:nvCxnSpPr>
        <p:spPr>
          <a:xfrm>
            <a:off x="5066506" y="7937"/>
            <a:ext cx="0" cy="6840538"/>
          </a:xfrm>
          <a:prstGeom prst="line">
            <a:avLst/>
          </a:prstGeom>
          <a:ln w="381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직사각형 18"/>
          <p:cNvSpPr/>
          <p:nvPr/>
        </p:nvSpPr>
        <p:spPr bwMode="auto">
          <a:xfrm>
            <a:off x="-3747" y="-5025"/>
            <a:ext cx="5008341" cy="348603"/>
          </a:xfrm>
          <a:prstGeom prst="rect">
            <a:avLst/>
          </a:prstGeom>
          <a:solidFill>
            <a:srgbClr val="FFED9F"/>
          </a:solidFill>
        </p:spPr>
        <p:style>
          <a:lnRef idx="0">
            <a:schemeClr val="accent2"/>
          </a:lnRef>
          <a:fillRef idx="3">
            <a:schemeClr val="accent2"/>
          </a:fillRef>
          <a:effectRef idx="3">
            <a:schemeClr val="accent2"/>
          </a:effectRef>
          <a:fontRef idx="minor">
            <a:schemeClr val="lt1"/>
          </a:fontRef>
        </p:style>
        <p:txBody>
          <a:bodyPr anchor="ctr"/>
          <a:lstStyle/>
          <a:p>
            <a:r>
              <a:rPr lang="en-US" altLang="ko-KR" sz="1200" b="1" dirty="0" smtClean="0">
                <a:solidFill>
                  <a:srgbClr val="C00000"/>
                </a:solidFill>
                <a:latin typeface="Ebrima" pitchFamily="2" charset="0"/>
                <a:ea typeface="Ebrima" pitchFamily="2" charset="0"/>
                <a:cs typeface="Ebrima" pitchFamily="2" charset="0"/>
              </a:rPr>
              <a:t>Snail Essential</a:t>
            </a:r>
            <a:r>
              <a:rPr lang="ko-KR" altLang="en-US" sz="1200" b="1" dirty="0" smtClean="0">
                <a:solidFill>
                  <a:srgbClr val="C00000"/>
                </a:solidFill>
                <a:latin typeface="Ebrima" pitchFamily="2" charset="0"/>
                <a:ea typeface="휴먼엑스포" panose="02030504000101010101" pitchFamily="18" charset="-127"/>
                <a:cs typeface="Ebrima" pitchFamily="2" charset="0"/>
              </a:rPr>
              <a:t> </a:t>
            </a:r>
            <a:r>
              <a:rPr lang="en-US" altLang="ko-KR" sz="1200" b="1" dirty="0" smtClean="0">
                <a:solidFill>
                  <a:srgbClr val="C00000"/>
                </a:solidFill>
                <a:latin typeface="Ebrima" pitchFamily="2" charset="0"/>
                <a:ea typeface="Ebrima" pitchFamily="2" charset="0"/>
                <a:cs typeface="Ebrima" pitchFamily="2" charset="0"/>
              </a:rPr>
              <a:t>EX Wrinkle Solution </a:t>
            </a:r>
            <a:r>
              <a:rPr lang="en-US" altLang="ko-KR" sz="1200" b="1" dirty="0" smtClean="0">
                <a:solidFill>
                  <a:srgbClr val="663300"/>
                </a:solidFill>
                <a:latin typeface="Ebrima" pitchFamily="2" charset="0"/>
                <a:ea typeface="Ebrima" pitchFamily="2" charset="0"/>
                <a:cs typeface="Ebrima" pitchFamily="2" charset="0"/>
              </a:rPr>
              <a:t>Renewal point</a:t>
            </a:r>
            <a:endParaRPr lang="en-US" altLang="ko-KR" sz="1200" b="1" dirty="0">
              <a:solidFill>
                <a:srgbClr val="663300"/>
              </a:solidFill>
              <a:latin typeface="Ebrima" pitchFamily="2" charset="0"/>
              <a:ea typeface="Ebrima" pitchFamily="2" charset="0"/>
              <a:cs typeface="Ebrima" pitchFamily="2" charset="0"/>
            </a:endParaRPr>
          </a:p>
        </p:txBody>
      </p:sp>
      <p:graphicFrame>
        <p:nvGraphicFramePr>
          <p:cNvPr id="50" name="내용 개체 틀 6"/>
          <p:cNvGraphicFramePr>
            <a:graphicFrameLocks/>
          </p:cNvGraphicFramePr>
          <p:nvPr>
            <p:extLst>
              <p:ext uri="{D42A27DB-BD31-4B8C-83A1-F6EECF244321}">
                <p14:modId xmlns:p14="http://schemas.microsoft.com/office/powerpoint/2010/main" val="984588432"/>
              </p:ext>
            </p:extLst>
          </p:nvPr>
        </p:nvGraphicFramePr>
        <p:xfrm>
          <a:off x="5187000" y="73201"/>
          <a:ext cx="4683765" cy="6514245"/>
        </p:xfrm>
        <a:graphic>
          <a:graphicData uri="http://schemas.openxmlformats.org/drawingml/2006/table">
            <a:tbl>
              <a:tblPr firstRow="1" bandCol="1">
                <a:tableStyleId>{5940675A-B579-460E-94D1-54222C63F5DA}</a:tableStyleId>
              </a:tblPr>
              <a:tblGrid>
                <a:gridCol w="952619"/>
                <a:gridCol w="3731146"/>
              </a:tblGrid>
              <a:tr h="1133077">
                <a:tc>
                  <a:txBody>
                    <a:bodyPr/>
                    <a:lstStyle/>
                    <a:p>
                      <a:pPr algn="ctr" latinLnBrk="1"/>
                      <a:endParaRPr lang="ko-KR" altLang="en-US" sz="1200" b="1" dirty="0" smtClean="0">
                        <a:solidFill>
                          <a:schemeClr val="bg1"/>
                        </a:solidFill>
                      </a:endParaRPr>
                    </a:p>
                  </a:txBody>
                  <a:tcPr marL="99059" marR="99059" marT="45730" marB="45730" anchor="ctr">
                    <a:noFill/>
                  </a:tcPr>
                </a:tc>
                <a:tc>
                  <a:txBody>
                    <a:bodyPr/>
                    <a:lstStyle/>
                    <a:p>
                      <a:pPr algn="ctr" latinLnBrk="1"/>
                      <a:r>
                        <a:rPr lang="ko-KR" altLang="en-US" sz="1800" dirty="0" smtClean="0">
                          <a:solidFill>
                            <a:schemeClr val="bg1"/>
                          </a:solidFill>
                        </a:rPr>
                        <a:t> </a:t>
                      </a:r>
                      <a:r>
                        <a:rPr lang="en-US" altLang="ko-KR" sz="1600" b="1" dirty="0" smtClean="0">
                          <a:solidFill>
                            <a:schemeClr val="bg1"/>
                          </a:solidFill>
                          <a:latin typeface="Ebrima" pitchFamily="2" charset="0"/>
                          <a:ea typeface="Ebrima" pitchFamily="2" charset="0"/>
                          <a:cs typeface="Ebrima" pitchFamily="2" charset="0"/>
                        </a:rPr>
                        <a:t>Snail Essential EX </a:t>
                      </a:r>
                    </a:p>
                    <a:p>
                      <a:pPr algn="ctr" latinLnBrk="1"/>
                      <a:r>
                        <a:rPr lang="ko-KR" altLang="en-US" sz="1600" b="1" baseline="0" dirty="0" smtClean="0">
                          <a:solidFill>
                            <a:schemeClr val="bg1"/>
                          </a:solidFill>
                          <a:latin typeface="Ebrima" pitchFamily="2" charset="0"/>
                          <a:ea typeface="휴먼엑스포" panose="02030504000101010101" pitchFamily="18" charset="-127"/>
                          <a:cs typeface="Ebrima" pitchFamily="2" charset="0"/>
                        </a:rPr>
                        <a:t> </a:t>
                      </a:r>
                      <a:r>
                        <a:rPr lang="en-US" altLang="ko-KR" sz="1600" b="1" dirty="0" smtClean="0">
                          <a:solidFill>
                            <a:schemeClr val="bg1"/>
                          </a:solidFill>
                          <a:latin typeface="Ebrima" pitchFamily="2" charset="0"/>
                          <a:ea typeface="Ebrima" pitchFamily="2" charset="0"/>
                          <a:cs typeface="Ebrima" pitchFamily="2" charset="0"/>
                        </a:rPr>
                        <a:t>Wrinkle Solution</a:t>
                      </a:r>
                      <a:r>
                        <a:rPr lang="en-US" altLang="ko-KR" sz="1600" b="1" baseline="0" dirty="0" smtClean="0">
                          <a:solidFill>
                            <a:schemeClr val="bg1"/>
                          </a:solidFill>
                          <a:latin typeface="Ebrima" pitchFamily="2" charset="0"/>
                          <a:ea typeface="Ebrima" pitchFamily="2" charset="0"/>
                          <a:cs typeface="Ebrima" pitchFamily="2" charset="0"/>
                        </a:rPr>
                        <a:t> Toner</a:t>
                      </a:r>
                      <a:endParaRPr lang="ko-KR" altLang="en-US" sz="1600" b="1" dirty="0" smtClean="0">
                        <a:solidFill>
                          <a:schemeClr val="bg1"/>
                        </a:solidFill>
                        <a:latin typeface="Ebrima" pitchFamily="2" charset="0"/>
                        <a:ea typeface="휴먼엑스포" panose="02030504000101010101" pitchFamily="18" charset="-127"/>
                        <a:cs typeface="Ebrima" pitchFamily="2" charset="0"/>
                      </a:endParaRPr>
                    </a:p>
                    <a:p>
                      <a:pPr algn="ctr" latinLnBrk="1"/>
                      <a:endParaRPr lang="en-US" altLang="ko-KR" sz="2400" b="1" u="sng" dirty="0" smtClean="0">
                        <a:solidFill>
                          <a:schemeClr val="bg1"/>
                        </a:solidFill>
                      </a:endParaRPr>
                    </a:p>
                  </a:txBody>
                  <a:tcPr marL="99059" marR="99059" marT="45730" marB="45730" anchor="ctr">
                    <a:solidFill>
                      <a:schemeClr val="accent2">
                        <a:lumMod val="75000"/>
                      </a:schemeClr>
                    </a:solidFill>
                  </a:tcPr>
                </a:tc>
              </a:tr>
              <a:tr h="619855">
                <a:tc>
                  <a:txBody>
                    <a:bodyPr/>
                    <a:lstStyle/>
                    <a:p>
                      <a:pPr algn="ctr" latinLnBrk="1"/>
                      <a:r>
                        <a:rPr lang="en-US" altLang="ko-KR" sz="1050" b="1" dirty="0" smtClean="0">
                          <a:latin typeface="Ebrima" pitchFamily="2" charset="0"/>
                          <a:ea typeface="Ebrima" pitchFamily="2" charset="0"/>
                          <a:cs typeface="Ebrima" pitchFamily="2" charset="0"/>
                        </a:rPr>
                        <a:t>Key</a:t>
                      </a:r>
                      <a:r>
                        <a:rPr lang="en-US" altLang="ko-KR" sz="1050" b="1" baseline="0" dirty="0" smtClean="0">
                          <a:latin typeface="Ebrima" pitchFamily="2" charset="0"/>
                          <a:ea typeface="Ebrima" pitchFamily="2" charset="0"/>
                          <a:cs typeface="Ebrima" pitchFamily="2" charset="0"/>
                        </a:rPr>
                        <a:t> Selling Point</a:t>
                      </a:r>
                      <a:endParaRPr lang="en-US" altLang="ko-KR" sz="1050" b="1" dirty="0" smtClean="0">
                        <a:latin typeface="Ebrima" pitchFamily="2" charset="0"/>
                        <a:ea typeface="Ebrima" pitchFamily="2" charset="0"/>
                        <a:cs typeface="Ebrima" pitchFamily="2" charset="0"/>
                      </a:endParaRPr>
                    </a:p>
                  </a:txBody>
                  <a:tcPr marL="99059" marR="99059" marT="45721" marB="45721" anchor="ct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baseline="0" dirty="0" smtClean="0">
                          <a:solidFill>
                            <a:schemeClr val="tx1"/>
                          </a:solidFill>
                          <a:effectLst/>
                          <a:latin typeface="+mn-ea"/>
                          <a:ea typeface="+mn-ea"/>
                        </a:rPr>
                        <a:t>[Smooth Barrier Care</a:t>
                      </a:r>
                      <a:r>
                        <a:rPr lang="ko-KR" altLang="en-US" sz="1000" b="1" dirty="0" smtClean="0">
                          <a:solidFill>
                            <a:schemeClr val="tx1"/>
                          </a:solidFill>
                          <a:latin typeface="+mn-ea"/>
                          <a:ea typeface="+mn-ea"/>
                        </a:rPr>
                        <a:t> </a:t>
                      </a:r>
                      <a:r>
                        <a:rPr lang="en-US" altLang="ko-KR" sz="1000" b="1" dirty="0" smtClean="0">
                          <a:solidFill>
                            <a:schemeClr val="tx1"/>
                          </a:solidFill>
                          <a:latin typeface="+mn-ea"/>
                          <a:ea typeface="+mn-ea"/>
                        </a:rPr>
                        <a:t>/  Boosting, Texture</a:t>
                      </a:r>
                      <a:r>
                        <a:rPr lang="en-US" altLang="ko-KR" sz="1000" b="1" baseline="0" dirty="0" smtClean="0">
                          <a:solidFill>
                            <a:schemeClr val="tx1"/>
                          </a:solidFill>
                          <a:latin typeface="+mn-ea"/>
                          <a:ea typeface="+mn-ea"/>
                        </a:rPr>
                        <a:t> refining</a:t>
                      </a:r>
                      <a:r>
                        <a:rPr lang="en-US" altLang="ko-KR" sz="1000" b="1" dirty="0" smtClean="0">
                          <a:solidFill>
                            <a:schemeClr val="tx1"/>
                          </a:solidFill>
                          <a:latin typeface="+mn-ea"/>
                          <a:ea typeface="+mn-ea"/>
                        </a:rPr>
                        <a:t>]</a:t>
                      </a:r>
                      <a:endParaRPr lang="en-US" altLang="ko-KR" sz="1000" b="1" baseline="0" dirty="0" smtClean="0">
                        <a:solidFill>
                          <a:srgbClr val="9A0000"/>
                        </a:solidFill>
                        <a:effectLst/>
                        <a:latin typeface="+mn-ea"/>
                        <a:ea typeface="+mn-ea"/>
                      </a:endParaRPr>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000" b="1" baseline="0" dirty="0" smtClean="0">
                          <a:solidFill>
                            <a:srgbClr val="9A0000"/>
                          </a:solidFill>
                          <a:effectLst/>
                          <a:latin typeface="+mn-ea"/>
                          <a:ea typeface="+mn-ea"/>
                        </a:rPr>
                        <a:t> </a:t>
                      </a:r>
                      <a:r>
                        <a:rPr lang="en-US" altLang="ko-KR" sz="1000" b="1" baseline="0" dirty="0" smtClean="0">
                          <a:solidFill>
                            <a:srgbClr val="9A0000"/>
                          </a:solidFill>
                          <a:effectLst/>
                          <a:latin typeface="+mn-ea"/>
                          <a:ea typeface="+mn-ea"/>
                        </a:rPr>
                        <a:t>Refines rough texture for smooth and silky surface. </a:t>
                      </a:r>
                    </a:p>
                  </a:txBody>
                  <a:tcPr marL="99059" marR="99059" marT="45721" marB="45721" anchor="ctr"/>
                </a:tc>
              </a:tr>
              <a:tr h="2730488">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smtClean="0">
                          <a:ln>
                            <a:noFill/>
                          </a:ln>
                          <a:solidFill>
                            <a:prstClr val="black"/>
                          </a:solidFill>
                          <a:effectLst/>
                          <a:uLnTx/>
                          <a:uFillTx/>
                          <a:latin typeface="Ebrima" pitchFamily="2" charset="0"/>
                          <a:ea typeface="Ebrima" pitchFamily="2" charset="0"/>
                          <a:cs typeface="Ebrima" pitchFamily="2" charset="0"/>
                        </a:rPr>
                        <a:t>Feature</a:t>
                      </a:r>
                      <a:endParaRPr kumimoji="0" lang="ko-KR" altLang="en-US" sz="1050" b="1" i="0" u="none" strike="noStrike" kern="1200" cap="none" spc="0" normalizeH="0" baseline="0" noProof="0" dirty="0">
                        <a:ln>
                          <a:noFill/>
                        </a:ln>
                        <a:solidFill>
                          <a:prstClr val="black"/>
                        </a:solidFill>
                        <a:effectLst/>
                        <a:uLnTx/>
                        <a:uFillTx/>
                        <a:latin typeface="Ebrima" pitchFamily="2" charset="0"/>
                        <a:ea typeface="+mn-ea"/>
                        <a:cs typeface="Ebrima" pitchFamily="2" charset="0"/>
                      </a:endParaRPr>
                    </a:p>
                  </a:txBody>
                  <a:tcPr marL="99059" marR="99059" marT="45721" marB="45721" anchor="ctr"/>
                </a:tc>
                <a:tc>
                  <a:txBody>
                    <a:bodyPr/>
                    <a:lstStyle/>
                    <a:p>
                      <a:pPr marL="0" indent="0" latinLnBrk="1">
                        <a:buNone/>
                      </a:pPr>
                      <a:r>
                        <a:rPr lang="en-US" altLang="ko-KR" sz="1000" b="1" baseline="0" dirty="0" smtClean="0">
                          <a:solidFill>
                            <a:schemeClr val="tx1"/>
                          </a:solidFill>
                          <a:latin typeface="+mn-ea"/>
                          <a:ea typeface="+mn-ea"/>
                        </a:rPr>
                        <a:t>1.  Fast Damage Recover</a:t>
                      </a:r>
                    </a:p>
                    <a:p>
                      <a:pPr marL="0" indent="0" latinLnBrk="1">
                        <a:buNone/>
                      </a:pPr>
                      <a:r>
                        <a:rPr lang="en-US" altLang="ko-KR" sz="900" baseline="0" dirty="0" smtClean="0">
                          <a:latin typeface="+mn-ea"/>
                          <a:ea typeface="+mn-ea"/>
                        </a:rPr>
                        <a:t> : Contains </a:t>
                      </a:r>
                      <a:r>
                        <a:rPr lang="en-US" altLang="ko-KR" sz="900" b="1" baseline="0" dirty="0" smtClean="0">
                          <a:solidFill>
                            <a:srgbClr val="C00000"/>
                          </a:solidFill>
                          <a:latin typeface="+mn-ea"/>
                          <a:ea typeface="+mn-ea"/>
                        </a:rPr>
                        <a:t>65,000mg of Golden Snail </a:t>
                      </a:r>
                      <a:endParaRPr lang="en-US" altLang="ko-KR" sz="900" baseline="0" dirty="0" smtClean="0">
                        <a:latin typeface="+mn-ea"/>
                        <a:ea typeface="+mn-ea"/>
                      </a:endParaRPr>
                    </a:p>
                    <a:p>
                      <a:pPr marL="0" indent="0" latinLnBrk="1">
                        <a:buNone/>
                      </a:pPr>
                      <a:r>
                        <a:rPr lang="en-US" altLang="ko-KR" sz="900" b="1" u="sng" baseline="0" dirty="0" smtClean="0">
                          <a:latin typeface="+mn-ea"/>
                          <a:ea typeface="+mn-ea"/>
                        </a:rPr>
                        <a:t>Golden snail filtrate(50%) is  contained instead mineral water </a:t>
                      </a:r>
                    </a:p>
                    <a:p>
                      <a:pPr marL="0" indent="0" latinLnBrk="1">
                        <a:buNone/>
                      </a:pPr>
                      <a:r>
                        <a:rPr lang="en-US" altLang="ko-KR" sz="900" b="1" baseline="0" dirty="0" smtClean="0">
                          <a:solidFill>
                            <a:srgbClr val="C00000"/>
                          </a:solidFill>
                          <a:latin typeface="+mn-ea"/>
                          <a:ea typeface="+mn-ea"/>
                        </a:rPr>
                        <a:t>[ Immediate hydration!! Fast healing of the damaged tissue!!] </a:t>
                      </a:r>
                    </a:p>
                    <a:p>
                      <a:pPr marL="0" indent="0" latinLnBrk="1">
                        <a:buNone/>
                      </a:pPr>
                      <a:endParaRPr lang="ko-KR" altLang="en-US" sz="500" baseline="0" dirty="0" smtClean="0">
                        <a:latin typeface="+mn-ea"/>
                        <a:ea typeface="+mn-ea"/>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baseline="0" dirty="0" smtClean="0">
                          <a:solidFill>
                            <a:schemeClr val="tx1"/>
                          </a:solidFill>
                          <a:latin typeface="+mn-ea"/>
                          <a:ea typeface="+mn-ea"/>
                        </a:rPr>
                        <a:t>2.  Smooth barrier care</a:t>
                      </a:r>
                      <a:r>
                        <a:rPr lang="ko-KR" altLang="en-US" sz="1000" b="1" baseline="0" dirty="0" smtClean="0">
                          <a:solidFill>
                            <a:schemeClr val="tx1"/>
                          </a:solidFill>
                          <a:latin typeface="+mn-ea"/>
                          <a:ea typeface="+mn-ea"/>
                        </a:rPr>
                        <a:t> </a:t>
                      </a:r>
                      <a:endParaRPr lang="en-US" altLang="ko-KR" sz="1000" b="1" baseline="0" dirty="0" smtClean="0">
                        <a:solidFill>
                          <a:schemeClr val="tx1"/>
                        </a:solidFill>
                        <a:latin typeface="+mn-ea"/>
                        <a:ea typeface="+mn-ea"/>
                      </a:endParaRPr>
                    </a:p>
                    <a:p>
                      <a:pPr marL="0" indent="0" latinLnBrk="1">
                        <a:buNone/>
                      </a:pPr>
                      <a:r>
                        <a:rPr lang="en-US" altLang="ko-KR" sz="900" baseline="0" dirty="0" smtClean="0">
                          <a:latin typeface="+mn-ea"/>
                          <a:ea typeface="+mn-ea"/>
                        </a:rPr>
                        <a:t>  : Natural berry complex takes care of rough texture. </a:t>
                      </a:r>
                    </a:p>
                    <a:p>
                      <a:pPr marL="0" indent="0" latinLnBrk="1">
                        <a:buNone/>
                      </a:pPr>
                      <a:r>
                        <a:rPr lang="en-US" altLang="ko-KR" sz="900" baseline="0" dirty="0" smtClean="0">
                          <a:latin typeface="+mn-ea"/>
                          <a:ea typeface="+mn-ea"/>
                        </a:rPr>
                        <a:t>   [Blueberry, blackberry, raspberry extract]</a:t>
                      </a:r>
                    </a:p>
                    <a:p>
                      <a:pPr marL="0" indent="0" latinLnBrk="1">
                        <a:buNone/>
                      </a:pPr>
                      <a:endParaRPr lang="en-US" altLang="ko-KR" sz="500" baseline="0" dirty="0" smtClean="0">
                        <a:latin typeface="+mn-ea"/>
                        <a:ea typeface="+mn-ea"/>
                      </a:endParaRPr>
                    </a:p>
                    <a:p>
                      <a:pPr marL="0" indent="0" latinLnBrk="1">
                        <a:buNone/>
                      </a:pPr>
                      <a:r>
                        <a:rPr lang="en-US" altLang="ko-KR" sz="1000" b="1" baseline="0" dirty="0" smtClean="0">
                          <a:solidFill>
                            <a:schemeClr val="tx1"/>
                          </a:solidFill>
                          <a:latin typeface="+mn-ea"/>
                          <a:ea typeface="+mn-ea"/>
                        </a:rPr>
                        <a:t>3. Moist from the deeper layer </a:t>
                      </a:r>
                    </a:p>
                    <a:p>
                      <a:pPr marL="0" indent="0" latinLnBrk="1">
                        <a:buNone/>
                      </a:pPr>
                      <a:r>
                        <a:rPr lang="en-US" altLang="ko-KR" sz="900" baseline="0" dirty="0" smtClean="0">
                          <a:latin typeface="+mn-ea"/>
                          <a:ea typeface="+mn-ea"/>
                        </a:rPr>
                        <a:t>    Hyaluronic acid</a:t>
                      </a:r>
                      <a:r>
                        <a:rPr lang="ko-KR" altLang="en-US" sz="900" baseline="0" dirty="0" smtClean="0">
                          <a:latin typeface="+mn-ea"/>
                          <a:ea typeface="+mn-ea"/>
                        </a:rPr>
                        <a:t> </a:t>
                      </a:r>
                      <a:r>
                        <a:rPr lang="en-US" altLang="ko-KR" sz="900" baseline="0" dirty="0" smtClean="0">
                          <a:latin typeface="+mn-ea"/>
                          <a:ea typeface="+mn-ea"/>
                        </a:rPr>
                        <a:t>– NMF of the Dermis</a:t>
                      </a:r>
                    </a:p>
                    <a:p>
                      <a:pPr marL="0" indent="0" latinLnBrk="1">
                        <a:buNone/>
                      </a:pPr>
                      <a:r>
                        <a:rPr lang="en-US" altLang="ko-KR" sz="900" baseline="0" dirty="0" smtClean="0">
                          <a:latin typeface="+mn-ea"/>
                          <a:ea typeface="+mn-ea"/>
                        </a:rPr>
                        <a:t>                        -   Has extraordinary moist-retaining ability. </a:t>
                      </a:r>
                    </a:p>
                    <a:p>
                      <a:pPr marL="0" indent="0" latinLnBrk="1">
                        <a:buNone/>
                      </a:pPr>
                      <a:r>
                        <a:rPr lang="en-US" altLang="ko-KR" sz="900" baseline="0" dirty="0" smtClean="0">
                          <a:latin typeface="+mn-ea"/>
                          <a:ea typeface="+mn-ea"/>
                        </a:rPr>
                        <a:t>    Collagen </a:t>
                      </a:r>
                      <a:r>
                        <a:rPr lang="ko-KR" altLang="en-US" sz="900" baseline="0" dirty="0" smtClean="0">
                          <a:latin typeface="+mn-ea"/>
                          <a:ea typeface="+mn-ea"/>
                        </a:rPr>
                        <a:t> </a:t>
                      </a:r>
                      <a:r>
                        <a:rPr lang="en-US" altLang="ko-KR" sz="900" baseline="0" dirty="0" smtClean="0">
                          <a:latin typeface="+mn-ea"/>
                          <a:ea typeface="+mn-ea"/>
                        </a:rPr>
                        <a:t>- Critical agent in keeping skin strong, firm and healthy</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900" b="1" baseline="0" dirty="0" smtClean="0">
                          <a:solidFill>
                            <a:schemeClr val="tx1"/>
                          </a:solidFill>
                          <a:latin typeface="+mn-ea"/>
                          <a:ea typeface="+mn-ea"/>
                        </a:rPr>
                        <a:t>4. Skin  Boosting effect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900" baseline="0" dirty="0" smtClean="0">
                          <a:latin typeface="+mn-ea"/>
                          <a:ea typeface="+mn-ea"/>
                        </a:rPr>
                        <a:t>: Instant moisture replacement after cleansing</a:t>
                      </a:r>
                      <a:r>
                        <a:rPr lang="ko-KR" altLang="en-US" sz="1000" baseline="0" dirty="0" smtClean="0">
                          <a:latin typeface="+mn-ea"/>
                          <a:ea typeface="+mn-ea"/>
                        </a:rPr>
                        <a:t>                     </a:t>
                      </a:r>
                      <a:endParaRPr lang="en-US" altLang="ko-KR" sz="1000" baseline="0" dirty="0" smtClean="0">
                        <a:latin typeface="+mn-ea"/>
                        <a:ea typeface="+mn-ea"/>
                      </a:endParaRPr>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000" b="1" baseline="0" dirty="0" smtClean="0">
                          <a:solidFill>
                            <a:srgbClr val="C00000"/>
                          </a:solidFill>
                          <a:latin typeface="+mn-ea"/>
                          <a:ea typeface="+mn-ea"/>
                        </a:rPr>
                        <a:t>                              </a:t>
                      </a:r>
                      <a:endParaRPr lang="en-US" altLang="ko-KR" sz="1000" b="1" baseline="0" dirty="0" smtClean="0">
                        <a:solidFill>
                          <a:srgbClr val="C00000"/>
                        </a:solidFill>
                        <a:latin typeface="+mn-ea"/>
                        <a:ea typeface="+mn-ea"/>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baseline="0" dirty="0" smtClean="0">
                          <a:solidFill>
                            <a:schemeClr val="tx1"/>
                          </a:solidFill>
                          <a:latin typeface="+mn-ea"/>
                          <a:ea typeface="+mn-ea"/>
                        </a:rPr>
                        <a:t>5. Dense golden snail texture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900" baseline="0" dirty="0" smtClean="0">
                          <a:latin typeface="+mn-ea"/>
                          <a:ea typeface="+mn-ea"/>
                        </a:rPr>
                        <a:t>: Ultra hydrating w</a:t>
                      </a:r>
                      <a:r>
                        <a:rPr lang="en-US" altLang="ko-KR" sz="900" dirty="0" smtClean="0">
                          <a:latin typeface="+mn-ea"/>
                        </a:rPr>
                        <a:t>ater gel</a:t>
                      </a:r>
                      <a:r>
                        <a:rPr lang="en-US" altLang="ko-KR" sz="900" baseline="0" dirty="0" smtClean="0">
                          <a:latin typeface="+mn-ea"/>
                        </a:rPr>
                        <a:t> type texture. </a:t>
                      </a:r>
                      <a:endParaRPr lang="en-US" altLang="ko-KR" sz="900" baseline="0" dirty="0" smtClean="0">
                        <a:latin typeface="+mn-ea"/>
                        <a:ea typeface="+mn-ea"/>
                      </a:endParaRPr>
                    </a:p>
                  </a:txBody>
                  <a:tcPr marL="99059" marR="99059" marT="45721" marB="45721" anchor="ctr"/>
                </a:tc>
              </a:tr>
              <a:tr h="1613874">
                <a:tc>
                  <a:txBody>
                    <a:bodyPr/>
                    <a:lstStyle/>
                    <a:p>
                      <a:pPr algn="ctr" latinLnBrk="1"/>
                      <a:r>
                        <a:rPr lang="en-US" altLang="ko-KR" sz="1050" b="1" dirty="0" smtClean="0">
                          <a:latin typeface="Ebrima" pitchFamily="2" charset="0"/>
                          <a:ea typeface="Ebrima" pitchFamily="2" charset="0"/>
                          <a:cs typeface="Ebrima" pitchFamily="2" charset="0"/>
                        </a:rPr>
                        <a:t>Sales Talk</a:t>
                      </a:r>
                      <a:endParaRPr lang="ko-KR" altLang="en-US" sz="1050" b="1" dirty="0">
                        <a:latin typeface="Ebrima" pitchFamily="2" charset="0"/>
                        <a:cs typeface="Ebrima" pitchFamily="2" charset="0"/>
                      </a:endParaRPr>
                    </a:p>
                  </a:txBody>
                  <a:tcPr marL="99059" marR="99059" marT="45721" marB="45721" anchor="ctr"/>
                </a:tc>
                <a:tc>
                  <a:txBody>
                    <a:bodyPr/>
                    <a:lstStyle/>
                    <a:p>
                      <a:pPr latinLnBrk="1"/>
                      <a:endParaRPr lang="en-US" altLang="ko-KR" sz="400" baseline="0" dirty="0" smtClean="0"/>
                    </a:p>
                    <a:p>
                      <a:pPr latinLnBrk="1"/>
                      <a:r>
                        <a:rPr lang="en-US" altLang="ko-KR" sz="900" dirty="0" smtClean="0"/>
                        <a:t>Previous Snail</a:t>
                      </a:r>
                      <a:r>
                        <a:rPr lang="en-US" altLang="ko-KR" sz="900" baseline="0" dirty="0" smtClean="0"/>
                        <a:t> Essential is now renewed into more advanced wrinkle care line. The new Snail Essential EX Wrinkle Solution contains higher quality ingredients such as the Golden snail. Its cell renewing power, hydrating quality is even better than the previous line, you will be amazed with its premium quality.  You can feel the nourishment from the texture. Can you feel the density? </a:t>
                      </a:r>
                    </a:p>
                  </a:txBody>
                  <a:tcPr marL="99059" marR="99059" marT="45721" marB="45721"/>
                </a:tc>
              </a:tr>
              <a:tr h="416951">
                <a:tc>
                  <a:txBody>
                    <a:bodyPr/>
                    <a:lstStyle/>
                    <a:p>
                      <a:pPr algn="ctr" latinLnBrk="1"/>
                      <a:r>
                        <a:rPr lang="en-US" altLang="ko-KR" sz="1050" b="1" dirty="0" smtClean="0">
                          <a:latin typeface="Ebrima" pitchFamily="2" charset="0"/>
                          <a:ea typeface="Ebrima" pitchFamily="2" charset="0"/>
                          <a:cs typeface="Ebrima" pitchFamily="2" charset="0"/>
                        </a:rPr>
                        <a:t>Direction</a:t>
                      </a:r>
                    </a:p>
                  </a:txBody>
                  <a:tcPr marL="99059" marR="99059" marT="45721" marB="45721" anchor="ct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900" dirty="0" smtClean="0">
                          <a:latin typeface="+mn-ea"/>
                          <a:ea typeface="+mn-ea"/>
                        </a:rPr>
                        <a:t>After cleansing, pour</a:t>
                      </a:r>
                      <a:r>
                        <a:rPr lang="en-US" altLang="ko-KR" sz="900" baseline="0" dirty="0" smtClean="0">
                          <a:latin typeface="+mn-ea"/>
                          <a:ea typeface="+mn-ea"/>
                        </a:rPr>
                        <a:t> out generous amount and gently spread on the skin. </a:t>
                      </a:r>
                      <a:endParaRPr lang="ko-KR" altLang="en-US" sz="900" dirty="0" smtClean="0">
                        <a:latin typeface="+mn-ea"/>
                        <a:ea typeface="+mn-ea"/>
                      </a:endParaRPr>
                    </a:p>
                  </a:txBody>
                  <a:tcPr marL="99059" marR="99059" marT="45721" marB="45721"/>
                </a:tc>
              </a:tr>
            </a:tbl>
          </a:graphicData>
        </a:graphic>
      </p:graphicFrame>
      <p:sp>
        <p:nvSpPr>
          <p:cNvPr id="51" name="직사각형 50"/>
          <p:cNvSpPr/>
          <p:nvPr/>
        </p:nvSpPr>
        <p:spPr>
          <a:xfrm>
            <a:off x="6393160" y="714919"/>
            <a:ext cx="3312367" cy="415498"/>
          </a:xfrm>
          <a:prstGeom prst="rect">
            <a:avLst/>
          </a:prstGeom>
          <a:ln>
            <a:solidFill>
              <a:srgbClr val="FFFFFF"/>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altLang="ko-KR" sz="1050" b="1" dirty="0" smtClean="0">
                <a:solidFill>
                  <a:srgbClr val="FF0000"/>
                </a:solidFill>
                <a:latin typeface="+mn-ea"/>
              </a:rPr>
              <a:t>Approved whitening &amp; Wrinkle care quality</a:t>
            </a:r>
            <a:r>
              <a:rPr lang="ko-KR" altLang="en-US" sz="1050" b="1" dirty="0" smtClean="0">
                <a:solidFill>
                  <a:srgbClr val="FF0000"/>
                </a:solidFill>
                <a:latin typeface="+mn-ea"/>
              </a:rPr>
              <a:t> </a:t>
            </a:r>
            <a:endParaRPr lang="en-US" altLang="ko-KR" sz="1050" b="1" dirty="0">
              <a:solidFill>
                <a:srgbClr val="FF0000"/>
              </a:solidFill>
              <a:latin typeface="+mn-ea"/>
            </a:endParaRPr>
          </a:p>
          <a:p>
            <a:pPr algn="ctr">
              <a:defRPr/>
            </a:pPr>
            <a:r>
              <a:rPr lang="en-US" altLang="ko-KR" sz="1050" b="1" dirty="0" smtClean="0">
                <a:solidFill>
                  <a:srgbClr val="FF0000"/>
                </a:solidFill>
                <a:latin typeface="+mn-ea"/>
              </a:rPr>
              <a:t>150ml </a:t>
            </a:r>
            <a:r>
              <a:rPr lang="en-US" altLang="ko-KR" sz="1050" b="1" dirty="0">
                <a:solidFill>
                  <a:srgbClr val="FF0000"/>
                </a:solidFill>
                <a:latin typeface="+mn-ea"/>
              </a:rPr>
              <a:t>/ </a:t>
            </a:r>
            <a:r>
              <a:rPr lang="en-US" altLang="ko-KR" sz="1050" b="1" dirty="0" smtClean="0">
                <a:solidFill>
                  <a:srgbClr val="FF0000"/>
                </a:solidFill>
                <a:latin typeface="+mn-ea"/>
              </a:rPr>
              <a:t>30,000 won</a:t>
            </a:r>
            <a:endParaRPr lang="ko-KR" altLang="en-US" sz="1050" b="1" dirty="0">
              <a:solidFill>
                <a:srgbClr val="FF0000"/>
              </a:solidFill>
              <a:latin typeface="+mn-ea"/>
            </a:endParaRPr>
          </a:p>
        </p:txBody>
      </p:sp>
      <p:pic>
        <p:nvPicPr>
          <p:cNvPr id="56" name="그림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9165" y="-202920"/>
            <a:ext cx="581439" cy="1680218"/>
          </a:xfrm>
          <a:prstGeom prst="rect">
            <a:avLst/>
          </a:prstGeom>
        </p:spPr>
      </p:pic>
      <p:pic>
        <p:nvPicPr>
          <p:cNvPr id="6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827" t="59419" r="80600" b="21877"/>
          <a:stretch/>
        </p:blipFill>
        <p:spPr bwMode="auto">
          <a:xfrm>
            <a:off x="8494963" y="5511592"/>
            <a:ext cx="464344" cy="595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2" descr="C:\Users\user\Desktop\image (7).jpg"/>
          <p:cNvPicPr>
            <a:picLocks noChangeAspect="1" noChangeArrowheads="1"/>
          </p:cNvPicPr>
          <p:nvPr/>
        </p:nvPicPr>
        <p:blipFill rotWithShape="1">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Layer>
                </a14:imgProps>
              </a:ext>
              <a:ext uri="{28A0092B-C50C-407E-A947-70E740481C1C}">
                <a14:useLocalDpi xmlns:a14="http://schemas.microsoft.com/office/drawing/2010/main" val="0"/>
              </a:ext>
            </a:extLst>
          </a:blip>
          <a:srcRect l="22555" t="24445" r="20436" b="20631"/>
          <a:stretch/>
        </p:blipFill>
        <p:spPr bwMode="auto">
          <a:xfrm>
            <a:off x="6791689" y="5648963"/>
            <a:ext cx="576836" cy="35603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1" descr="C:\Users\user\Desktop\image (9).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harpenSoften amount="50000"/>
                    </a14:imgEffect>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l="28033" t="21379" r="18992" b="16815"/>
          <a:stretch/>
        </p:blipFill>
        <p:spPr bwMode="auto">
          <a:xfrm>
            <a:off x="7647789" y="5631309"/>
            <a:ext cx="574708" cy="356029"/>
          </a:xfrm>
          <a:prstGeom prst="rect">
            <a:avLst/>
          </a:prstGeom>
          <a:noFill/>
          <a:extLst>
            <a:ext uri="{909E8E84-426E-40DD-AFC4-6F175D3DCCD1}">
              <a14:hiddenFill xmlns:a14="http://schemas.microsoft.com/office/drawing/2010/main">
                <a:solidFill>
                  <a:srgbClr val="FFFFFF"/>
                </a:solidFill>
              </a14:hiddenFill>
            </a:ext>
          </a:extLst>
        </p:spPr>
      </p:pic>
      <p:sp>
        <p:nvSpPr>
          <p:cNvPr id="67" name="오른쪽 화살표 66"/>
          <p:cNvSpPr/>
          <p:nvPr/>
        </p:nvSpPr>
        <p:spPr>
          <a:xfrm>
            <a:off x="7383629" y="5742909"/>
            <a:ext cx="212508" cy="16813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TextBox 51"/>
          <p:cNvSpPr txBox="1"/>
          <p:nvPr/>
        </p:nvSpPr>
        <p:spPr>
          <a:xfrm>
            <a:off x="96202" y="2637046"/>
            <a:ext cx="4798523" cy="276999"/>
          </a:xfrm>
          <a:prstGeom prst="rect">
            <a:avLst/>
          </a:prstGeom>
          <a:noFill/>
        </p:spPr>
        <p:txBody>
          <a:bodyPr wrap="square" rtlCol="0">
            <a:spAutoFit/>
          </a:bodyPr>
          <a:lstStyle/>
          <a:p>
            <a:r>
              <a:rPr lang="en-US" altLang="ko-KR" sz="1200" b="1" dirty="0" smtClean="0">
                <a:solidFill>
                  <a:srgbClr val="FFC000"/>
                </a:solidFill>
                <a:effectLst>
                  <a:glow rad="101600">
                    <a:srgbClr val="322600">
                      <a:alpha val="60000"/>
                    </a:srgbClr>
                  </a:glow>
                </a:effectLst>
                <a:latin typeface="Ebrima" pitchFamily="2" charset="0"/>
                <a:ea typeface="Ebrima" pitchFamily="2" charset="0"/>
                <a:cs typeface="Ebrima" pitchFamily="2" charset="0"/>
              </a:rPr>
              <a:t>1. Special Texture </a:t>
            </a:r>
            <a:r>
              <a:rPr lang="en-US" altLang="ko-KR" sz="1050" dirty="0" smtClean="0">
                <a:solidFill>
                  <a:srgbClr val="C00000"/>
                </a:solidFill>
                <a:effectLst/>
                <a:latin typeface="Ebrima" pitchFamily="2" charset="0"/>
                <a:ea typeface="Ebrima" pitchFamily="2" charset="0"/>
                <a:cs typeface="Ebrima" pitchFamily="2" charset="0"/>
              </a:rPr>
              <a:t>[Skin becomes firmer and stronger!]</a:t>
            </a:r>
          </a:p>
        </p:txBody>
      </p:sp>
      <p:sp>
        <p:nvSpPr>
          <p:cNvPr id="54" name="직사각형 53"/>
          <p:cNvSpPr/>
          <p:nvPr/>
        </p:nvSpPr>
        <p:spPr bwMode="auto">
          <a:xfrm>
            <a:off x="114713" y="476461"/>
            <a:ext cx="1095090" cy="360251"/>
          </a:xfrm>
          <a:prstGeom prst="rect">
            <a:avLst/>
          </a:prstGeom>
          <a:solidFill>
            <a:srgbClr val="663300"/>
          </a:solidFill>
        </p:spPr>
        <p:style>
          <a:lnRef idx="0">
            <a:schemeClr val="accent2"/>
          </a:lnRef>
          <a:fillRef idx="3">
            <a:schemeClr val="accent2"/>
          </a:fillRef>
          <a:effectRef idx="3">
            <a:schemeClr val="accent2"/>
          </a:effectRef>
          <a:fontRef idx="minor">
            <a:schemeClr val="lt1"/>
          </a:fontRef>
        </p:style>
        <p:txBody>
          <a:bodyPr lIns="36000" tIns="36000" rIns="36000" bIns="36000" anchor="ctr"/>
          <a:lstStyle/>
          <a:p>
            <a:pPr algn="ctr">
              <a:defRPr/>
            </a:pPr>
            <a:r>
              <a:rPr lang="en-US" altLang="ko-KR" sz="1000" b="1" dirty="0" smtClean="0">
                <a:solidFill>
                  <a:schemeClr val="bg1"/>
                </a:solidFill>
                <a:latin typeface="Ebrima" pitchFamily="2" charset="0"/>
                <a:ea typeface="Ebrima" pitchFamily="2" charset="0"/>
                <a:cs typeface="Ebrima" pitchFamily="2" charset="0"/>
              </a:rPr>
              <a:t>Advanced snail quality</a:t>
            </a:r>
            <a:endParaRPr lang="ko-KR" altLang="en-US" sz="1000" b="1" dirty="0">
              <a:solidFill>
                <a:schemeClr val="bg1"/>
              </a:solidFill>
              <a:latin typeface="Ebrima" pitchFamily="2" charset="0"/>
              <a:ea typeface="휴먼모음T" panose="02030504000101010101" pitchFamily="18" charset="-127"/>
              <a:cs typeface="Ebrima" pitchFamily="2" charset="0"/>
            </a:endParaRPr>
          </a:p>
        </p:txBody>
      </p:sp>
      <p:sp>
        <p:nvSpPr>
          <p:cNvPr id="55" name="직사각형 54"/>
          <p:cNvSpPr/>
          <p:nvPr/>
        </p:nvSpPr>
        <p:spPr bwMode="auto">
          <a:xfrm>
            <a:off x="3493119" y="476203"/>
            <a:ext cx="1459881" cy="360251"/>
          </a:xfrm>
          <a:prstGeom prst="rect">
            <a:avLst/>
          </a:prstGeom>
          <a:solidFill>
            <a:srgbClr val="663300"/>
          </a:solidFill>
        </p:spPr>
        <p:style>
          <a:lnRef idx="0">
            <a:schemeClr val="accent2"/>
          </a:lnRef>
          <a:fillRef idx="3">
            <a:schemeClr val="accent2"/>
          </a:fillRef>
          <a:effectRef idx="3">
            <a:schemeClr val="accent2"/>
          </a:effectRef>
          <a:fontRef idx="minor">
            <a:schemeClr val="lt1"/>
          </a:fontRef>
        </p:style>
        <p:txBody>
          <a:bodyPr lIns="36000" tIns="36000" rIns="36000" bIns="36000" anchor="ctr"/>
          <a:lstStyle/>
          <a:p>
            <a:pPr algn="ctr">
              <a:defRPr/>
            </a:pPr>
            <a:r>
              <a:rPr lang="en-US" altLang="ko-KR" sz="1000" b="1" dirty="0" smtClean="0">
                <a:solidFill>
                  <a:schemeClr val="bg1"/>
                </a:solidFill>
                <a:latin typeface="Ebrima" pitchFamily="2" charset="0"/>
                <a:ea typeface="Ebrima" pitchFamily="2" charset="0"/>
                <a:cs typeface="Ebrima" pitchFamily="2" charset="0"/>
              </a:rPr>
              <a:t>Improved hydration and nourishment</a:t>
            </a:r>
            <a:endParaRPr lang="ko-KR" altLang="en-US" sz="1000" b="1" dirty="0">
              <a:solidFill>
                <a:schemeClr val="bg1"/>
              </a:solidFill>
              <a:latin typeface="Ebrima" pitchFamily="2" charset="0"/>
              <a:ea typeface="휴먼모음T" panose="02030504000101010101" pitchFamily="18" charset="-127"/>
              <a:cs typeface="Ebrima" pitchFamily="2" charset="0"/>
            </a:endParaRPr>
          </a:p>
        </p:txBody>
      </p:sp>
      <p:sp>
        <p:nvSpPr>
          <p:cNvPr id="57" name="직사각형 56"/>
          <p:cNvSpPr/>
          <p:nvPr/>
        </p:nvSpPr>
        <p:spPr bwMode="auto">
          <a:xfrm>
            <a:off x="1279805" y="476204"/>
            <a:ext cx="935775" cy="360251"/>
          </a:xfrm>
          <a:prstGeom prst="rect">
            <a:avLst/>
          </a:prstGeom>
          <a:solidFill>
            <a:srgbClr val="663300"/>
          </a:solidFill>
        </p:spPr>
        <p:style>
          <a:lnRef idx="0">
            <a:schemeClr val="accent2"/>
          </a:lnRef>
          <a:fillRef idx="3">
            <a:schemeClr val="accent2"/>
          </a:fillRef>
          <a:effectRef idx="3">
            <a:schemeClr val="accent2"/>
          </a:effectRef>
          <a:fontRef idx="minor">
            <a:schemeClr val="lt1"/>
          </a:fontRef>
        </p:style>
        <p:txBody>
          <a:bodyPr lIns="36000" tIns="36000" rIns="36000" bIns="36000" anchor="ctr"/>
          <a:lstStyle/>
          <a:p>
            <a:pPr algn="ctr">
              <a:defRPr/>
            </a:pPr>
            <a:r>
              <a:rPr lang="en-US" altLang="ko-KR" sz="1000" b="1" dirty="0" smtClean="0">
                <a:solidFill>
                  <a:schemeClr val="bg1"/>
                </a:solidFill>
                <a:latin typeface="Ebrima" pitchFamily="2" charset="0"/>
                <a:ea typeface="Ebrima" pitchFamily="2" charset="0"/>
                <a:cs typeface="Ebrima" pitchFamily="2" charset="0"/>
              </a:rPr>
              <a:t>Increased firming power</a:t>
            </a:r>
            <a:endParaRPr lang="ko-KR" altLang="en-US" sz="1000" b="1" dirty="0">
              <a:solidFill>
                <a:schemeClr val="bg1"/>
              </a:solidFill>
              <a:latin typeface="Ebrima" pitchFamily="2" charset="0"/>
              <a:ea typeface="휴먼모음T" panose="02030504000101010101" pitchFamily="18" charset="-127"/>
              <a:cs typeface="Ebrima" pitchFamily="2" charset="0"/>
            </a:endParaRPr>
          </a:p>
        </p:txBody>
      </p:sp>
      <p:sp>
        <p:nvSpPr>
          <p:cNvPr id="58" name="TextBox 57"/>
          <p:cNvSpPr txBox="1"/>
          <p:nvPr/>
        </p:nvSpPr>
        <p:spPr>
          <a:xfrm>
            <a:off x="139255" y="829053"/>
            <a:ext cx="4813668" cy="1118255"/>
          </a:xfrm>
          <a:prstGeom prst="rect">
            <a:avLst/>
          </a:prstGeom>
          <a:noFill/>
          <a:ln w="19050">
            <a:solidFill>
              <a:srgbClr val="663300"/>
            </a:solidFill>
          </a:ln>
        </p:spPr>
        <p:txBody>
          <a:bodyPr wrap="square" rtlCol="0">
            <a:spAutoFit/>
          </a:bodyPr>
          <a:lstStyle/>
          <a:p>
            <a:pPr>
              <a:lnSpc>
                <a:spcPct val="110000"/>
              </a:lnSpc>
            </a:pPr>
            <a:endParaRPr lang="en-US" altLang="ko-KR" sz="200" b="1" dirty="0" smtClean="0">
              <a:effectLst/>
            </a:endParaRPr>
          </a:p>
          <a:p>
            <a:pPr>
              <a:lnSpc>
                <a:spcPct val="110000"/>
              </a:lnSpc>
            </a:pPr>
            <a:r>
              <a:rPr lang="en-US" altLang="ko-KR" sz="1050" b="1" dirty="0" smtClean="0">
                <a:effectLst/>
              </a:rPr>
              <a:t>1. Ordinary snail</a:t>
            </a:r>
            <a:r>
              <a:rPr lang="ko-KR" altLang="en-US" sz="1050" b="1" dirty="0" smtClean="0">
                <a:effectLst/>
              </a:rPr>
              <a:t>        </a:t>
            </a:r>
            <a:r>
              <a:rPr lang="en-US" altLang="ko-KR" sz="1050" b="1" dirty="0" smtClean="0">
                <a:effectLst/>
              </a:rPr>
              <a:t>Korean Golden Snail</a:t>
            </a:r>
            <a:r>
              <a:rPr lang="ko-KR" altLang="en-US" sz="1050" b="1" dirty="0" smtClean="0">
                <a:effectLst/>
              </a:rPr>
              <a:t> </a:t>
            </a:r>
            <a:r>
              <a:rPr lang="en-US" altLang="ko-KR" sz="1050" b="1" dirty="0" smtClean="0">
                <a:effectLst/>
              </a:rPr>
              <a:t>UPGRADE </a:t>
            </a:r>
            <a:r>
              <a:rPr lang="en-US" altLang="ko-KR" sz="1050" b="1" dirty="0" smtClean="0">
                <a:solidFill>
                  <a:srgbClr val="C00000"/>
                </a:solidFill>
                <a:effectLst/>
              </a:rPr>
              <a:t>[Improved Regeneration quality]</a:t>
            </a:r>
          </a:p>
          <a:p>
            <a:pPr>
              <a:lnSpc>
                <a:spcPts val="1000"/>
              </a:lnSpc>
            </a:pPr>
            <a:endParaRPr lang="en-US" altLang="ko-KR" sz="1050" b="1" dirty="0" smtClean="0">
              <a:effectLst/>
            </a:endParaRPr>
          </a:p>
          <a:p>
            <a:pPr>
              <a:lnSpc>
                <a:spcPts val="1000"/>
              </a:lnSpc>
            </a:pPr>
            <a:r>
              <a:rPr lang="en-US" altLang="ko-KR" sz="1050" b="1" dirty="0" smtClean="0">
                <a:effectLst/>
              </a:rPr>
              <a:t>2. Collagen added </a:t>
            </a:r>
            <a:r>
              <a:rPr lang="en-US" altLang="ko-KR" sz="1050" b="1" dirty="0" smtClean="0">
                <a:solidFill>
                  <a:srgbClr val="C00000"/>
                </a:solidFill>
                <a:effectLst/>
              </a:rPr>
              <a:t>[Firming, Anti-wrinkle care</a:t>
            </a:r>
            <a:r>
              <a:rPr lang="ko-KR" altLang="en-US" sz="1050" b="1" dirty="0" smtClean="0">
                <a:solidFill>
                  <a:srgbClr val="C00000"/>
                </a:solidFill>
                <a:effectLst/>
              </a:rPr>
              <a:t> </a:t>
            </a:r>
            <a:r>
              <a:rPr lang="en-US" altLang="ko-KR" sz="1050" b="1" dirty="0" smtClean="0">
                <a:solidFill>
                  <a:srgbClr val="C00000"/>
                </a:solidFill>
                <a:effectLst/>
              </a:rPr>
              <a:t>]</a:t>
            </a:r>
          </a:p>
          <a:p>
            <a:pPr>
              <a:lnSpc>
                <a:spcPts val="1000"/>
              </a:lnSpc>
            </a:pPr>
            <a:endParaRPr lang="en-US" altLang="ko-KR" sz="1050" b="1" dirty="0" smtClean="0">
              <a:effectLst/>
            </a:endParaRPr>
          </a:p>
          <a:p>
            <a:pPr>
              <a:lnSpc>
                <a:spcPts val="1000"/>
              </a:lnSpc>
            </a:pPr>
            <a:r>
              <a:rPr lang="en-US" altLang="ko-KR" sz="1050" b="1" dirty="0" smtClean="0">
                <a:effectLst/>
              </a:rPr>
              <a:t>3. </a:t>
            </a:r>
            <a:r>
              <a:rPr lang="en-US" altLang="ko-KR" sz="1050" b="1" dirty="0" smtClean="0"/>
              <a:t>Higher concentration of hydrating agents</a:t>
            </a:r>
            <a:endParaRPr lang="en-US" altLang="ko-KR" sz="1050" b="1" dirty="0"/>
          </a:p>
          <a:p>
            <a:pPr>
              <a:lnSpc>
                <a:spcPts val="1000"/>
              </a:lnSpc>
            </a:pPr>
            <a:endParaRPr lang="en-US" altLang="ko-KR" sz="1050" b="1" dirty="0" smtClean="0">
              <a:solidFill>
                <a:srgbClr val="C00000"/>
              </a:solidFill>
              <a:effectLst/>
            </a:endParaRPr>
          </a:p>
        </p:txBody>
      </p:sp>
      <p:sp>
        <p:nvSpPr>
          <p:cNvPr id="59" name="이등변 삼각형 58"/>
          <p:cNvSpPr/>
          <p:nvPr/>
        </p:nvSpPr>
        <p:spPr>
          <a:xfrm rot="5400000">
            <a:off x="1429619" y="935515"/>
            <a:ext cx="138352" cy="128046"/>
          </a:xfrm>
          <a:prstGeom prst="triangl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endParaRPr lang="ko-KR" altLang="en-US"/>
          </a:p>
        </p:txBody>
      </p:sp>
      <p:sp>
        <p:nvSpPr>
          <p:cNvPr id="60" name="직사각형 59"/>
          <p:cNvSpPr/>
          <p:nvPr/>
        </p:nvSpPr>
        <p:spPr bwMode="auto">
          <a:xfrm>
            <a:off x="2298701" y="476461"/>
            <a:ext cx="1095090" cy="360251"/>
          </a:xfrm>
          <a:prstGeom prst="rect">
            <a:avLst/>
          </a:prstGeom>
          <a:solidFill>
            <a:srgbClr val="663300"/>
          </a:solidFill>
        </p:spPr>
        <p:style>
          <a:lnRef idx="0">
            <a:schemeClr val="accent2"/>
          </a:lnRef>
          <a:fillRef idx="3">
            <a:schemeClr val="accent2"/>
          </a:fillRef>
          <a:effectRef idx="3">
            <a:schemeClr val="accent2"/>
          </a:effectRef>
          <a:fontRef idx="minor">
            <a:schemeClr val="lt1"/>
          </a:fontRef>
        </p:style>
        <p:txBody>
          <a:bodyPr lIns="36000" tIns="36000" rIns="36000" bIns="36000" anchor="ctr"/>
          <a:lstStyle/>
          <a:p>
            <a:pPr algn="ctr">
              <a:defRPr/>
            </a:pPr>
            <a:r>
              <a:rPr lang="en-US" altLang="ko-KR" sz="1000" b="1" dirty="0" smtClean="0">
                <a:solidFill>
                  <a:schemeClr val="bg1"/>
                </a:solidFill>
                <a:latin typeface="Ebrima" pitchFamily="2" charset="0"/>
                <a:ea typeface="Ebrima" pitchFamily="2" charset="0"/>
                <a:cs typeface="Ebrima" pitchFamily="2" charset="0"/>
              </a:rPr>
              <a:t>Anti wrinkle care</a:t>
            </a:r>
            <a:endParaRPr lang="ko-KR" altLang="en-US" sz="1000" b="1" dirty="0">
              <a:solidFill>
                <a:schemeClr val="bg1"/>
              </a:solidFill>
              <a:latin typeface="Ebrima" pitchFamily="2" charset="0"/>
              <a:ea typeface="휴먼모음T" panose="02030504000101010101" pitchFamily="18" charset="-127"/>
              <a:cs typeface="Ebrima" pitchFamily="2" charset="0"/>
            </a:endParaRPr>
          </a:p>
        </p:txBody>
      </p:sp>
      <p:sp>
        <p:nvSpPr>
          <p:cNvPr id="68" name="TextBox 67"/>
          <p:cNvSpPr txBox="1"/>
          <p:nvPr/>
        </p:nvSpPr>
        <p:spPr>
          <a:xfrm>
            <a:off x="96202" y="3891192"/>
            <a:ext cx="4908392" cy="276999"/>
          </a:xfrm>
          <a:prstGeom prst="rect">
            <a:avLst/>
          </a:prstGeom>
          <a:noFill/>
        </p:spPr>
        <p:txBody>
          <a:bodyPr wrap="square" rtlCol="0">
            <a:spAutoFit/>
          </a:bodyPr>
          <a:lstStyle/>
          <a:p>
            <a:r>
              <a:rPr lang="en-US" altLang="ko-KR" sz="1200" b="1" dirty="0" smtClean="0">
                <a:solidFill>
                  <a:srgbClr val="FFC000"/>
                </a:solidFill>
                <a:effectLst>
                  <a:glow rad="101600">
                    <a:srgbClr val="322600">
                      <a:alpha val="60000"/>
                    </a:srgbClr>
                  </a:glow>
                </a:effectLst>
                <a:latin typeface="Ebrima" pitchFamily="2" charset="0"/>
                <a:ea typeface="Ebrima" pitchFamily="2" charset="0"/>
                <a:cs typeface="Ebrima" pitchFamily="2" charset="0"/>
              </a:rPr>
              <a:t>2.  Incomparable nutrients </a:t>
            </a:r>
            <a:r>
              <a:rPr lang="ko-KR" altLang="en-US" sz="1200" b="1" dirty="0" smtClean="0">
                <a:solidFill>
                  <a:srgbClr val="FFC000"/>
                </a:solidFill>
                <a:effectLst>
                  <a:glow rad="101600">
                    <a:srgbClr val="322600">
                      <a:alpha val="60000"/>
                    </a:srgbClr>
                  </a:glow>
                </a:effectLst>
                <a:latin typeface="Ebrima" pitchFamily="2" charset="0"/>
                <a:ea typeface="휴먼엑스포" panose="02030504000101010101" pitchFamily="18" charset="-127"/>
                <a:cs typeface="Ebrima" pitchFamily="2" charset="0"/>
              </a:rPr>
              <a:t>  </a:t>
            </a:r>
            <a:r>
              <a:rPr lang="en-US" altLang="ko-KR" sz="1050" dirty="0" smtClean="0">
                <a:solidFill>
                  <a:srgbClr val="C00000"/>
                </a:solidFill>
                <a:latin typeface="Ebrima" pitchFamily="2" charset="0"/>
                <a:ea typeface="Ebrima" pitchFamily="2" charset="0"/>
                <a:cs typeface="Ebrima" pitchFamily="2" charset="0"/>
              </a:rPr>
              <a:t>[Extra silky, youthfulness!]</a:t>
            </a:r>
            <a:endParaRPr lang="en-US" altLang="ko-KR" sz="1050" dirty="0">
              <a:solidFill>
                <a:srgbClr val="C00000"/>
              </a:solidFill>
              <a:latin typeface="Ebrima" pitchFamily="2" charset="0"/>
              <a:ea typeface="Ebrima" pitchFamily="2" charset="0"/>
              <a:cs typeface="Ebrima" pitchFamily="2" charset="0"/>
            </a:endParaRPr>
          </a:p>
        </p:txBody>
      </p:sp>
      <p:sp>
        <p:nvSpPr>
          <p:cNvPr id="70" name="TextBox 69"/>
          <p:cNvSpPr txBox="1"/>
          <p:nvPr/>
        </p:nvSpPr>
        <p:spPr>
          <a:xfrm>
            <a:off x="128464" y="5341311"/>
            <a:ext cx="4522289" cy="276999"/>
          </a:xfrm>
          <a:prstGeom prst="rect">
            <a:avLst/>
          </a:prstGeom>
          <a:noFill/>
        </p:spPr>
        <p:txBody>
          <a:bodyPr wrap="square" rtlCol="0">
            <a:spAutoFit/>
          </a:bodyPr>
          <a:lstStyle/>
          <a:p>
            <a:r>
              <a:rPr lang="en-US" altLang="ko-KR" sz="1200" b="1" dirty="0" smtClean="0">
                <a:solidFill>
                  <a:srgbClr val="FFC000"/>
                </a:solidFill>
                <a:effectLst>
                  <a:glow rad="101600">
                    <a:srgbClr val="322600">
                      <a:alpha val="60000"/>
                    </a:srgbClr>
                  </a:glow>
                </a:effectLst>
                <a:latin typeface="Ebrima" pitchFamily="2" charset="0"/>
                <a:ea typeface="Ebrima" pitchFamily="2" charset="0"/>
                <a:cs typeface="Ebrima" pitchFamily="2" charset="0"/>
              </a:rPr>
              <a:t>3.  Much deeper penetration </a:t>
            </a:r>
            <a:r>
              <a:rPr lang="ko-KR" altLang="en-US" sz="1200" b="1" dirty="0" smtClean="0">
                <a:solidFill>
                  <a:srgbClr val="FFC000"/>
                </a:solidFill>
                <a:effectLst>
                  <a:glow rad="101600">
                    <a:srgbClr val="322600">
                      <a:alpha val="60000"/>
                    </a:srgbClr>
                  </a:glow>
                </a:effectLst>
                <a:latin typeface="Ebrima" pitchFamily="2" charset="0"/>
                <a:ea typeface="휴먼엑스포" panose="02030504000101010101" pitchFamily="18" charset="-127"/>
                <a:cs typeface="Ebrima" pitchFamily="2" charset="0"/>
              </a:rPr>
              <a:t> </a:t>
            </a:r>
            <a:r>
              <a:rPr lang="en-US" altLang="ko-KR" sz="1050" dirty="0" smtClean="0">
                <a:solidFill>
                  <a:srgbClr val="C00000"/>
                </a:solidFill>
                <a:latin typeface="Ebrima" pitchFamily="2" charset="0"/>
                <a:ea typeface="Ebrima" pitchFamily="2" charset="0"/>
                <a:cs typeface="Ebrima" pitchFamily="2" charset="0"/>
              </a:rPr>
              <a:t>[Noticeable Result]</a:t>
            </a:r>
            <a:endParaRPr lang="en-US" altLang="ko-KR" sz="1200" b="1" dirty="0" smtClean="0">
              <a:solidFill>
                <a:srgbClr val="FFC000"/>
              </a:solidFill>
              <a:effectLst>
                <a:glow rad="101600">
                  <a:srgbClr val="322600">
                    <a:alpha val="60000"/>
                  </a:srgbClr>
                </a:glow>
              </a:effectLst>
              <a:latin typeface="Ebrima" pitchFamily="2" charset="0"/>
              <a:ea typeface="Ebrima" pitchFamily="2" charset="0"/>
              <a:cs typeface="Ebrima" pitchFamily="2" charset="0"/>
            </a:endParaRPr>
          </a:p>
        </p:txBody>
      </p:sp>
      <p:sp>
        <p:nvSpPr>
          <p:cNvPr id="2" name="TextBox 1"/>
          <p:cNvSpPr txBox="1"/>
          <p:nvPr/>
        </p:nvSpPr>
        <p:spPr>
          <a:xfrm>
            <a:off x="174734" y="2995342"/>
            <a:ext cx="2908669" cy="553998"/>
          </a:xfrm>
          <a:prstGeom prst="rect">
            <a:avLst/>
          </a:prstGeom>
          <a:noFill/>
          <a:ln>
            <a:solidFill>
              <a:schemeClr val="accent2">
                <a:lumMod val="50000"/>
              </a:schemeClr>
            </a:solidFill>
          </a:ln>
        </p:spPr>
        <p:txBody>
          <a:bodyPr wrap="square" rtlCol="0">
            <a:spAutoFit/>
          </a:bodyPr>
          <a:lstStyle/>
          <a:p>
            <a:r>
              <a:rPr lang="en-US" altLang="ko-KR" sz="1000" b="1" dirty="0" smtClean="0">
                <a:latin typeface="Ebrima" pitchFamily="2" charset="0"/>
                <a:ea typeface="Ebrima" pitchFamily="2" charset="0"/>
                <a:cs typeface="Ebrima" pitchFamily="2" charset="0"/>
              </a:rPr>
              <a:t>Intense concentration of Korean golden snail gives a dense, resilient texture to give the skin silkiness and firmness</a:t>
            </a:r>
            <a:endParaRPr lang="ko-KR" altLang="en-US" sz="1000" b="1" dirty="0">
              <a:latin typeface="Ebrima" pitchFamily="2" charset="0"/>
              <a:cs typeface="Ebrima" pitchFamily="2" charset="0"/>
            </a:endParaRPr>
          </a:p>
        </p:txBody>
      </p:sp>
      <p:pic>
        <p:nvPicPr>
          <p:cNvPr id="7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827" t="59419" r="80600" b="21877"/>
          <a:stretch/>
        </p:blipFill>
        <p:spPr bwMode="auto">
          <a:xfrm>
            <a:off x="3679888" y="2864166"/>
            <a:ext cx="722893" cy="927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TextBox 73"/>
          <p:cNvSpPr txBox="1"/>
          <p:nvPr/>
        </p:nvSpPr>
        <p:spPr>
          <a:xfrm>
            <a:off x="152537" y="4293325"/>
            <a:ext cx="2908669" cy="553998"/>
          </a:xfrm>
          <a:prstGeom prst="rect">
            <a:avLst/>
          </a:prstGeom>
          <a:noFill/>
          <a:ln>
            <a:solidFill>
              <a:schemeClr val="accent2">
                <a:lumMod val="50000"/>
              </a:schemeClr>
            </a:solidFill>
          </a:ln>
        </p:spPr>
        <p:txBody>
          <a:bodyPr wrap="square" rtlCol="0">
            <a:spAutoFit/>
          </a:bodyPr>
          <a:lstStyle/>
          <a:p>
            <a:r>
              <a:rPr lang="en-US" altLang="ko-KR" sz="1000" b="1" dirty="0" smtClean="0">
                <a:latin typeface="Ebrima" pitchFamily="2" charset="0"/>
                <a:ea typeface="Ebrima" pitchFamily="2" charset="0"/>
                <a:cs typeface="Ebrima" pitchFamily="2" charset="0"/>
              </a:rPr>
              <a:t>4</a:t>
            </a:r>
            <a:r>
              <a:rPr lang="ko-KR" altLang="en-US" sz="1000" b="1" dirty="0" smtClean="0">
                <a:latin typeface="Ebrima" pitchFamily="2" charset="0"/>
                <a:cs typeface="Ebrima" pitchFamily="2" charset="0"/>
              </a:rPr>
              <a:t> </a:t>
            </a:r>
            <a:r>
              <a:rPr lang="en-US" altLang="ko-KR" sz="1000" b="1" dirty="0" smtClean="0">
                <a:latin typeface="Ebrima" pitchFamily="2" charset="0"/>
                <a:ea typeface="Ebrima" pitchFamily="2" charset="0"/>
                <a:cs typeface="Ebrima" pitchFamily="2" charset="0"/>
              </a:rPr>
              <a:t>types of peptides, Intense hydrating agent, and Collagen are additionally added to increase the efficacy of the product. </a:t>
            </a:r>
            <a:endParaRPr lang="ko-KR" altLang="en-US" sz="1000" b="1" dirty="0">
              <a:latin typeface="Ebrima" pitchFamily="2" charset="0"/>
              <a:cs typeface="Ebrima" pitchFamily="2" charset="0"/>
            </a:endParaRPr>
          </a:p>
        </p:txBody>
      </p:sp>
      <p:pic>
        <p:nvPicPr>
          <p:cNvPr id="7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35582" y="4311659"/>
            <a:ext cx="1082279" cy="684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 name="Picture 2"/>
          <p:cNvPicPr>
            <a:picLocks noChangeAspect="1" noChangeArrowheads="1"/>
          </p:cNvPicPr>
          <p:nvPr/>
        </p:nvPicPr>
        <p:blipFill>
          <a:blip r:embed="rId10" cstate="print">
            <a:extLst>
              <a:ext uri="{BEBA8EAE-BF5A-486C-A8C5-ECC9F3942E4B}">
                <a14:imgProps xmlns:a14="http://schemas.microsoft.com/office/drawing/2010/main">
                  <a14:imgLayer r:embed="rId11">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16200000">
            <a:off x="4367933" y="4156154"/>
            <a:ext cx="364910" cy="5165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27462" y="4868383"/>
            <a:ext cx="514488" cy="3504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3"/>
          <p:cNvPicPr>
            <a:picLocks noChangeAspect="1" noChangeArrowheads="1"/>
          </p:cNvPicPr>
          <p:nvPr/>
        </p:nvPicPr>
        <p:blipFill rotWithShape="1">
          <a:blip r:embed="rId13">
            <a:extLst>
              <a:ext uri="{28A0092B-C50C-407E-A947-70E740481C1C}">
                <a14:useLocalDpi xmlns:a14="http://schemas.microsoft.com/office/drawing/2010/main" val="0"/>
              </a:ext>
            </a:extLst>
          </a:blip>
          <a:srcRect l="21838" t="20678" r="5405" b="6613"/>
          <a:stretch/>
        </p:blipFill>
        <p:spPr bwMode="auto">
          <a:xfrm>
            <a:off x="3459812" y="4235871"/>
            <a:ext cx="500739" cy="3570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TextBox 82"/>
          <p:cNvSpPr txBox="1"/>
          <p:nvPr/>
        </p:nvSpPr>
        <p:spPr>
          <a:xfrm>
            <a:off x="174734" y="5721779"/>
            <a:ext cx="2908669" cy="707886"/>
          </a:xfrm>
          <a:prstGeom prst="rect">
            <a:avLst/>
          </a:prstGeom>
          <a:noFill/>
          <a:ln>
            <a:solidFill>
              <a:schemeClr val="accent2">
                <a:lumMod val="50000"/>
              </a:schemeClr>
            </a:solidFill>
          </a:ln>
        </p:spPr>
        <p:txBody>
          <a:bodyPr wrap="square" rtlCol="0">
            <a:spAutoFit/>
          </a:bodyPr>
          <a:lstStyle/>
          <a:p>
            <a:r>
              <a:rPr lang="en-US" altLang="ko-KR" sz="1000" b="1" dirty="0" smtClean="0">
                <a:latin typeface="Ebrima" pitchFamily="2" charset="0"/>
                <a:ea typeface="Ebrima" pitchFamily="2" charset="0"/>
                <a:cs typeface="Ebrima" pitchFamily="2" charset="0"/>
              </a:rPr>
              <a:t>Each step of the Snail Essential EX line strengthens skin barrier while the essential ingredients in micro gel capsules are delivered deeper into the skin</a:t>
            </a:r>
            <a:endParaRPr lang="ko-KR" altLang="en-US" sz="1000" b="1" dirty="0">
              <a:latin typeface="Ebrima" pitchFamily="2" charset="0"/>
              <a:cs typeface="Ebrima" pitchFamily="2" charset="0"/>
            </a:endParaRPr>
          </a:p>
        </p:txBody>
      </p:sp>
      <p:pic>
        <p:nvPicPr>
          <p:cNvPr id="85" name="Picture 8" descr="C:\Users\user\Desktop\image (4).jpg"/>
          <p:cNvPicPr>
            <a:picLocks noChangeAspect="1" noChangeArrowheads="1"/>
          </p:cNvPicPr>
          <p:nvPr/>
        </p:nvPicPr>
        <p:blipFill rotWithShape="1">
          <a:blip r:embed="rId14" cstate="print">
            <a:duotone>
              <a:schemeClr val="bg2">
                <a:shade val="45000"/>
                <a:satMod val="135000"/>
              </a:schemeClr>
              <a:prstClr val="white"/>
            </a:duotone>
            <a:extLst>
              <a:ext uri="{BEBA8EAE-BF5A-486C-A8C5-ECC9F3942E4B}">
                <a14:imgProps xmlns:a14="http://schemas.microsoft.com/office/drawing/2010/main">
                  <a14:imgLayer r:embed="rId15">
                    <a14:imgEffect>
                      <a14:colorTemperature colorTemp="4700"/>
                    </a14:imgEffect>
                    <a14:imgEffect>
                      <a14:brightnessContrast contrast="20000"/>
                    </a14:imgEffect>
                  </a14:imgLayer>
                </a14:imgProps>
              </a:ext>
              <a:ext uri="{28A0092B-C50C-407E-A947-70E740481C1C}">
                <a14:useLocalDpi xmlns:a14="http://schemas.microsoft.com/office/drawing/2010/main" val="0"/>
              </a:ext>
            </a:extLst>
          </a:blip>
          <a:srcRect l="19173" t="26543" r="14789" b="22234"/>
          <a:stretch/>
        </p:blipFill>
        <p:spPr bwMode="auto">
          <a:xfrm>
            <a:off x="3352174" y="1378683"/>
            <a:ext cx="652608" cy="458496"/>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2" descr="C:\Users\user\Desktop\image (10).jpg"/>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rightnessContrast bright="20000" contrast="20000"/>
                    </a14:imgEffect>
                  </a14:imgLayer>
                </a14:imgProps>
              </a:ext>
              <a:ext uri="{28A0092B-C50C-407E-A947-70E740481C1C}">
                <a14:useLocalDpi xmlns:a14="http://schemas.microsoft.com/office/drawing/2010/main" val="0"/>
              </a:ext>
            </a:extLst>
          </a:blip>
          <a:srcRect l="16856" t="20446" r="15833" b="24520"/>
          <a:stretch/>
        </p:blipFill>
        <p:spPr bwMode="auto">
          <a:xfrm>
            <a:off x="4260010" y="1388181"/>
            <a:ext cx="634715" cy="448998"/>
          </a:xfrm>
          <a:prstGeom prst="rect">
            <a:avLst/>
          </a:prstGeom>
          <a:noFill/>
          <a:extLst>
            <a:ext uri="{909E8E84-426E-40DD-AFC4-6F175D3DCCD1}">
              <a14:hiddenFill xmlns:a14="http://schemas.microsoft.com/office/drawing/2010/main">
                <a:solidFill>
                  <a:srgbClr val="FFFFFF"/>
                </a:solidFill>
              </a14:hiddenFill>
            </a:ext>
          </a:extLst>
        </p:spPr>
      </p:pic>
      <p:sp>
        <p:nvSpPr>
          <p:cNvPr id="87" name="이등변 삼각형 86"/>
          <p:cNvSpPr/>
          <p:nvPr/>
        </p:nvSpPr>
        <p:spPr>
          <a:xfrm rot="5400000">
            <a:off x="4047970" y="1548657"/>
            <a:ext cx="138352" cy="128046"/>
          </a:xfrm>
          <a:prstGeom prst="triangl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endParaRPr lang="ko-KR" altLang="en-US" dirty="0"/>
          </a:p>
        </p:txBody>
      </p:sp>
      <p:pic>
        <p:nvPicPr>
          <p:cNvPr id="91"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l="6075" t="13998" r="27419" b="7562"/>
          <a:stretch>
            <a:fillRect/>
          </a:stretch>
        </p:blipFill>
        <p:spPr bwMode="auto">
          <a:xfrm>
            <a:off x="3499576" y="5629432"/>
            <a:ext cx="1309407" cy="101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직사각형 44"/>
          <p:cNvSpPr/>
          <p:nvPr/>
        </p:nvSpPr>
        <p:spPr bwMode="auto">
          <a:xfrm>
            <a:off x="-3747" y="2040636"/>
            <a:ext cx="5008341" cy="348603"/>
          </a:xfrm>
          <a:prstGeom prst="rect">
            <a:avLst/>
          </a:prstGeom>
          <a:solidFill>
            <a:srgbClr val="FFED9F"/>
          </a:solidFill>
        </p:spPr>
        <p:style>
          <a:lnRef idx="0">
            <a:schemeClr val="accent2"/>
          </a:lnRef>
          <a:fillRef idx="3">
            <a:schemeClr val="accent2"/>
          </a:fillRef>
          <a:effectRef idx="3">
            <a:schemeClr val="accent2"/>
          </a:effectRef>
          <a:fontRef idx="minor">
            <a:schemeClr val="lt1"/>
          </a:fontRef>
        </p:style>
        <p:txBody>
          <a:bodyPr anchor="ctr"/>
          <a:lstStyle/>
          <a:p>
            <a:r>
              <a:rPr lang="en-US" altLang="ko-KR" sz="1200" b="1" dirty="0">
                <a:solidFill>
                  <a:srgbClr val="C00000"/>
                </a:solidFill>
                <a:latin typeface="Ebrima" pitchFamily="2" charset="0"/>
                <a:ea typeface="Ebrima" pitchFamily="2" charset="0"/>
                <a:cs typeface="Ebrima" pitchFamily="2" charset="0"/>
              </a:rPr>
              <a:t>Snail Essential</a:t>
            </a:r>
            <a:r>
              <a:rPr lang="ko-KR" altLang="en-US" sz="1200" b="1" dirty="0">
                <a:solidFill>
                  <a:srgbClr val="C00000"/>
                </a:solidFill>
                <a:latin typeface="Ebrima" pitchFamily="2" charset="0"/>
                <a:ea typeface="휴먼엑스포" panose="02030504000101010101" pitchFamily="18" charset="-127"/>
                <a:cs typeface="Ebrima" pitchFamily="2" charset="0"/>
              </a:rPr>
              <a:t> </a:t>
            </a:r>
            <a:r>
              <a:rPr lang="en-US" altLang="ko-KR" sz="1200" b="1" dirty="0">
                <a:solidFill>
                  <a:srgbClr val="C00000"/>
                </a:solidFill>
                <a:latin typeface="Ebrima" pitchFamily="2" charset="0"/>
                <a:ea typeface="Ebrima" pitchFamily="2" charset="0"/>
                <a:cs typeface="Ebrima" pitchFamily="2" charset="0"/>
              </a:rPr>
              <a:t>EX Wrinkle </a:t>
            </a:r>
            <a:r>
              <a:rPr lang="en-US" altLang="ko-KR" sz="1200" b="1" dirty="0" smtClean="0">
                <a:solidFill>
                  <a:srgbClr val="C00000"/>
                </a:solidFill>
                <a:latin typeface="Ebrima" pitchFamily="2" charset="0"/>
                <a:ea typeface="Ebrima" pitchFamily="2" charset="0"/>
                <a:cs typeface="Ebrima" pitchFamily="2" charset="0"/>
              </a:rPr>
              <a:t>Solution </a:t>
            </a:r>
            <a:r>
              <a:rPr lang="en-US" altLang="ko-KR" sz="1200" b="1" dirty="0" smtClean="0">
                <a:solidFill>
                  <a:srgbClr val="663300"/>
                </a:solidFill>
                <a:latin typeface="Ebrima" pitchFamily="2" charset="0"/>
                <a:ea typeface="Ebrima" pitchFamily="2" charset="0"/>
                <a:cs typeface="Ebrima" pitchFamily="2" charset="0"/>
              </a:rPr>
              <a:t>Differentiated Features</a:t>
            </a:r>
            <a:endParaRPr lang="en-US" altLang="ko-KR" sz="1200" b="1" dirty="0">
              <a:solidFill>
                <a:srgbClr val="663300"/>
              </a:solidFill>
              <a:latin typeface="Ebrima" pitchFamily="2" charset="0"/>
              <a:ea typeface="Ebrima" pitchFamily="2" charset="0"/>
              <a:cs typeface="Ebrima" pitchFamily="2" charset="0"/>
            </a:endParaRPr>
          </a:p>
        </p:txBody>
      </p:sp>
      <p:sp>
        <p:nvSpPr>
          <p:cNvPr id="37" name="TextBox 3"/>
          <p:cNvSpPr txBox="1">
            <a:spLocks noChangeArrowheads="1"/>
          </p:cNvSpPr>
          <p:nvPr/>
        </p:nvSpPr>
        <p:spPr bwMode="auto">
          <a:xfrm>
            <a:off x="3804449" y="5864658"/>
            <a:ext cx="576063"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algn="ctr" eaLnBrk="1" hangingPunct="1">
              <a:spcBef>
                <a:spcPct val="0"/>
              </a:spcBef>
              <a:buFontTx/>
              <a:buNone/>
            </a:pPr>
            <a:r>
              <a:rPr lang="en-US" altLang="ko-KR" sz="600" b="1" dirty="0" smtClean="0">
                <a:solidFill>
                  <a:srgbClr val="9A0000"/>
                </a:solidFill>
                <a:latin typeface="Meiryo" pitchFamily="34" charset="-128"/>
                <a:ea typeface="Meiryo" pitchFamily="34" charset="-128"/>
                <a:cs typeface="Meiryo" pitchFamily="34" charset="-128"/>
              </a:rPr>
              <a:t>Instant hydration</a:t>
            </a:r>
            <a:endParaRPr lang="ko-KR" altLang="en-US" sz="600" b="1" dirty="0">
              <a:solidFill>
                <a:srgbClr val="9A0000"/>
              </a:solidFill>
              <a:latin typeface="Meiryo" pitchFamily="34" charset="-128"/>
              <a:ea typeface="굴림" charset="-127"/>
              <a:cs typeface="Meiryo" pitchFamily="34" charset="-128"/>
            </a:endParaRPr>
          </a:p>
        </p:txBody>
      </p:sp>
      <p:sp>
        <p:nvSpPr>
          <p:cNvPr id="38" name="TextBox 21"/>
          <p:cNvSpPr txBox="1">
            <a:spLocks noChangeArrowheads="1"/>
          </p:cNvSpPr>
          <p:nvPr/>
        </p:nvSpPr>
        <p:spPr bwMode="auto">
          <a:xfrm>
            <a:off x="4236626" y="6562544"/>
            <a:ext cx="65731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algn="ctr" eaLnBrk="1" hangingPunct="1">
              <a:spcBef>
                <a:spcPct val="0"/>
              </a:spcBef>
              <a:buFontTx/>
              <a:buNone/>
            </a:pPr>
            <a:r>
              <a:rPr lang="en-US" altLang="ko-KR" sz="600" b="1" dirty="0" smtClean="0">
                <a:solidFill>
                  <a:srgbClr val="9A0000"/>
                </a:solidFill>
                <a:latin typeface="Meiryo" pitchFamily="34" charset="-128"/>
                <a:ea typeface="Meiryo" pitchFamily="34" charset="-128"/>
                <a:cs typeface="Meiryo" pitchFamily="34" charset="-128"/>
              </a:rPr>
              <a:t>Deep penetration</a:t>
            </a:r>
            <a:endParaRPr lang="ko-KR" altLang="en-US" sz="600" b="1" dirty="0">
              <a:solidFill>
                <a:srgbClr val="9A0000"/>
              </a:solidFill>
              <a:latin typeface="Meiryo" pitchFamily="34" charset="-128"/>
              <a:ea typeface="굴림" charset="-127"/>
              <a:cs typeface="Meiryo" pitchFamily="34" charset="-128"/>
            </a:endParaRPr>
          </a:p>
        </p:txBody>
      </p:sp>
      <p:sp>
        <p:nvSpPr>
          <p:cNvPr id="39" name="TextBox 21"/>
          <p:cNvSpPr txBox="1">
            <a:spLocks noChangeArrowheads="1"/>
          </p:cNvSpPr>
          <p:nvPr/>
        </p:nvSpPr>
        <p:spPr bwMode="auto">
          <a:xfrm>
            <a:off x="3296815" y="6554272"/>
            <a:ext cx="816357"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algn="ctr" eaLnBrk="1" hangingPunct="1">
              <a:spcBef>
                <a:spcPct val="0"/>
              </a:spcBef>
              <a:buFontTx/>
              <a:buNone/>
            </a:pPr>
            <a:r>
              <a:rPr lang="en-US" altLang="ko-KR" sz="600" b="1" dirty="0" smtClean="0">
                <a:solidFill>
                  <a:srgbClr val="9A0000"/>
                </a:solidFill>
                <a:latin typeface="Meiryo" pitchFamily="34" charset="-128"/>
                <a:ea typeface="Meiryo" pitchFamily="34" charset="-128"/>
                <a:cs typeface="Meiryo" pitchFamily="34" charset="-128"/>
              </a:rPr>
              <a:t>Concentrated gel capsule</a:t>
            </a:r>
            <a:endParaRPr lang="ko-KR" altLang="en-US" sz="600" b="1" dirty="0">
              <a:solidFill>
                <a:srgbClr val="9A0000"/>
              </a:solidFill>
              <a:latin typeface="Meiryo" pitchFamily="34" charset="-128"/>
              <a:ea typeface="굴림" charset="-127"/>
              <a:cs typeface="Meiryo" pitchFamily="34" charset="-128"/>
            </a:endParaRPr>
          </a:p>
        </p:txBody>
      </p:sp>
    </p:spTree>
    <p:extLst>
      <p:ext uri="{BB962C8B-B14F-4D97-AF65-F5344CB8AC3E}">
        <p14:creationId xmlns:p14="http://schemas.microsoft.com/office/powerpoint/2010/main" val="141646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68"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직선 연결선 5"/>
          <p:cNvCxnSpPr/>
          <p:nvPr/>
        </p:nvCxnSpPr>
        <p:spPr>
          <a:xfrm>
            <a:off x="4964247" y="17462"/>
            <a:ext cx="0" cy="6840538"/>
          </a:xfrm>
          <a:prstGeom prst="line">
            <a:avLst/>
          </a:prstGeom>
          <a:ln w="381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0" name="내용 개체 틀 6"/>
          <p:cNvGraphicFramePr>
            <a:graphicFrameLocks/>
          </p:cNvGraphicFramePr>
          <p:nvPr>
            <p:extLst>
              <p:ext uri="{D42A27DB-BD31-4B8C-83A1-F6EECF244321}">
                <p14:modId xmlns:p14="http://schemas.microsoft.com/office/powerpoint/2010/main" val="1883217294"/>
              </p:ext>
            </p:extLst>
          </p:nvPr>
        </p:nvGraphicFramePr>
        <p:xfrm>
          <a:off x="61913" y="48122"/>
          <a:ext cx="4799942" cy="6798837"/>
        </p:xfrm>
        <a:graphic>
          <a:graphicData uri="http://schemas.openxmlformats.org/drawingml/2006/table">
            <a:tbl>
              <a:tblPr firstRow="1" bandCol="1">
                <a:tableStyleId>{5940675A-B579-460E-94D1-54222C63F5DA}</a:tableStyleId>
              </a:tblPr>
              <a:tblGrid>
                <a:gridCol w="976248"/>
                <a:gridCol w="3823694"/>
              </a:tblGrid>
              <a:tr h="1133077">
                <a:tc>
                  <a:txBody>
                    <a:bodyPr/>
                    <a:lstStyle/>
                    <a:p>
                      <a:pPr algn="ctr" latinLnBrk="1"/>
                      <a:endParaRPr lang="ko-KR" altLang="en-US" sz="1200" b="1" dirty="0" smtClean="0">
                        <a:solidFill>
                          <a:schemeClr val="bg1"/>
                        </a:solidFill>
                      </a:endParaRPr>
                    </a:p>
                  </a:txBody>
                  <a:tcPr marL="99059" marR="99059" marT="45730" marB="45730" anchor="ctr">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smtClean="0">
                          <a:ln>
                            <a:noFill/>
                          </a:ln>
                          <a:solidFill>
                            <a:prstClr val="white"/>
                          </a:solidFill>
                          <a:effectLst/>
                          <a:uLnTx/>
                          <a:uFillTx/>
                          <a:latin typeface="Ebrima" pitchFamily="2" charset="0"/>
                          <a:ea typeface="Ebrima" pitchFamily="2" charset="0"/>
                          <a:cs typeface="Ebrima" pitchFamily="2" charset="0"/>
                        </a:rPr>
                        <a:t>Snail Essential EX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ko-KR" altLang="en-US" sz="1600" b="1" i="0" u="none" strike="noStrike" kern="1200" cap="none" spc="0" normalizeH="0" baseline="0" noProof="0" dirty="0" smtClean="0">
                          <a:ln>
                            <a:noFill/>
                          </a:ln>
                          <a:solidFill>
                            <a:prstClr val="white"/>
                          </a:solidFill>
                          <a:effectLst/>
                          <a:uLnTx/>
                          <a:uFillTx/>
                          <a:latin typeface="Ebrima" pitchFamily="2" charset="0"/>
                          <a:ea typeface="휴먼엑스포" panose="02030504000101010101" pitchFamily="18" charset="-127"/>
                          <a:cs typeface="Ebrima" pitchFamily="2" charset="0"/>
                        </a:rPr>
                        <a:t> </a:t>
                      </a:r>
                      <a:r>
                        <a:rPr kumimoji="0" lang="en-US" altLang="ko-KR" sz="1600" b="1" i="0" u="none" strike="noStrike" kern="1200" cap="none" spc="0" normalizeH="0" baseline="0" noProof="0" dirty="0" smtClean="0">
                          <a:ln>
                            <a:noFill/>
                          </a:ln>
                          <a:solidFill>
                            <a:prstClr val="white"/>
                          </a:solidFill>
                          <a:effectLst/>
                          <a:uLnTx/>
                          <a:uFillTx/>
                          <a:latin typeface="Ebrima" pitchFamily="2" charset="0"/>
                          <a:ea typeface="Ebrima" pitchFamily="2" charset="0"/>
                          <a:cs typeface="Ebrima" pitchFamily="2" charset="0"/>
                        </a:rPr>
                        <a:t>Wrinkle Solution Essence</a:t>
                      </a:r>
                    </a:p>
                    <a:p>
                      <a:pPr marL="0" marR="0" lvl="0" indent="0" algn="ctr" defTabSz="914400" rtl="0" eaLnBrk="1" fontAlgn="auto" latinLnBrk="1" hangingPunct="1">
                        <a:lnSpc>
                          <a:spcPct val="100000"/>
                        </a:lnSpc>
                        <a:spcBef>
                          <a:spcPts val="0"/>
                        </a:spcBef>
                        <a:spcAft>
                          <a:spcPts val="0"/>
                        </a:spcAft>
                        <a:buClrTx/>
                        <a:buSzTx/>
                        <a:buFontTx/>
                        <a:buNone/>
                        <a:tabLst/>
                        <a:defRPr/>
                      </a:pPr>
                      <a:endParaRPr lang="en-US" altLang="ko-KR" sz="2400" b="1" u="sng" dirty="0" smtClean="0">
                        <a:solidFill>
                          <a:schemeClr val="bg1"/>
                        </a:solidFill>
                      </a:endParaRPr>
                    </a:p>
                  </a:txBody>
                  <a:tcPr marL="99059" marR="99059" marT="45730" marB="45730" anchor="ctr">
                    <a:solidFill>
                      <a:schemeClr val="accent2">
                        <a:lumMod val="75000"/>
                      </a:schemeClr>
                    </a:solidFill>
                  </a:tcPr>
                </a:tc>
              </a:tr>
              <a:tr h="468847">
                <a:tc>
                  <a:txBody>
                    <a:bodyPr/>
                    <a:lstStyle/>
                    <a:p>
                      <a:pPr algn="ctr" latinLnBrk="1"/>
                      <a:r>
                        <a:rPr lang="en-US" altLang="ko-KR" sz="1050" b="1" dirty="0" smtClean="0">
                          <a:latin typeface="Ebrima" pitchFamily="2" charset="0"/>
                          <a:ea typeface="Ebrima" pitchFamily="2" charset="0"/>
                          <a:cs typeface="Ebrima" pitchFamily="2" charset="0"/>
                        </a:rPr>
                        <a:t>Key</a:t>
                      </a:r>
                      <a:r>
                        <a:rPr lang="en-US" altLang="ko-KR" sz="1050" b="1" baseline="0" dirty="0" smtClean="0">
                          <a:latin typeface="Ebrima" pitchFamily="2" charset="0"/>
                          <a:ea typeface="Ebrima" pitchFamily="2" charset="0"/>
                          <a:cs typeface="Ebrima" pitchFamily="2" charset="0"/>
                        </a:rPr>
                        <a:t> Selling Point</a:t>
                      </a:r>
                      <a:endParaRPr lang="en-US" altLang="ko-KR" sz="1050" b="1" dirty="0" smtClean="0">
                        <a:latin typeface="Ebrima" pitchFamily="2" charset="0"/>
                        <a:ea typeface="Ebrima" pitchFamily="2" charset="0"/>
                        <a:cs typeface="Ebrima" pitchFamily="2" charset="0"/>
                      </a:endParaRPr>
                    </a:p>
                  </a:txBody>
                  <a:tcPr marL="99059" marR="99059" marT="45721" marB="45721" anchor="ct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900" b="1" dirty="0" smtClean="0">
                          <a:latin typeface="Ebrima" pitchFamily="2" charset="0"/>
                          <a:ea typeface="Ebrima" pitchFamily="2" charset="0"/>
                          <a:cs typeface="Ebrima" pitchFamily="2" charset="0"/>
                        </a:rPr>
                        <a:t>[</a:t>
                      </a:r>
                      <a:r>
                        <a:rPr lang="en-US" altLang="ko-KR" sz="1000" b="1" dirty="0" smtClean="0">
                          <a:latin typeface="Ebrima" pitchFamily="2" charset="0"/>
                          <a:ea typeface="Ebrima" pitchFamily="2" charset="0"/>
                          <a:cs typeface="Ebrima" pitchFamily="2" charset="0"/>
                        </a:rPr>
                        <a:t>Barrier Restructuring</a:t>
                      </a:r>
                      <a:r>
                        <a:rPr lang="en-US" altLang="ko-KR" sz="1000" b="1" baseline="0" dirty="0" smtClean="0">
                          <a:latin typeface="Ebrima" pitchFamily="2" charset="0"/>
                          <a:ea typeface="Ebrima" pitchFamily="2" charset="0"/>
                          <a:cs typeface="Ebrima" pitchFamily="2" charset="0"/>
                        </a:rPr>
                        <a:t> Care</a:t>
                      </a:r>
                      <a:r>
                        <a:rPr lang="ko-KR" altLang="en-US" sz="1000" b="1" dirty="0" smtClean="0">
                          <a:latin typeface="Ebrima" pitchFamily="2" charset="0"/>
                          <a:ea typeface="+mn-ea"/>
                          <a:cs typeface="Ebrima" pitchFamily="2" charset="0"/>
                        </a:rPr>
                        <a:t> </a:t>
                      </a:r>
                      <a:r>
                        <a:rPr lang="en-US" altLang="ko-KR" sz="1000" b="1" dirty="0" smtClean="0">
                          <a:latin typeface="Ebrima" pitchFamily="2" charset="0"/>
                          <a:ea typeface="Ebrima" pitchFamily="2" charset="0"/>
                          <a:cs typeface="Ebrima" pitchFamily="2" charset="0"/>
                        </a:rPr>
                        <a:t>/ Damage</a:t>
                      </a:r>
                      <a:r>
                        <a:rPr lang="en-US" altLang="ko-KR" sz="1000" b="1" baseline="0" dirty="0" smtClean="0">
                          <a:latin typeface="Ebrima" pitchFamily="2" charset="0"/>
                          <a:ea typeface="Ebrima" pitchFamily="2" charset="0"/>
                          <a:cs typeface="Ebrima" pitchFamily="2" charset="0"/>
                        </a:rPr>
                        <a:t> care, Nourishment enhancement, Skin strengthening]</a:t>
                      </a:r>
                      <a:endParaRPr lang="en-US" altLang="ko-KR" sz="1000" b="1" baseline="0" dirty="0" smtClean="0">
                        <a:solidFill>
                          <a:srgbClr val="9A0000"/>
                        </a:solidFill>
                        <a:effectLst/>
                        <a:latin typeface="Ebrima" pitchFamily="2" charset="0"/>
                        <a:ea typeface="Ebrima" pitchFamily="2" charset="0"/>
                        <a:cs typeface="Ebrima" pitchFamily="2" charset="0"/>
                      </a:endParaRPr>
                    </a:p>
                    <a:p>
                      <a:pPr marL="0" indent="0" algn="l" latinLnBrk="1">
                        <a:buNone/>
                      </a:pPr>
                      <a:r>
                        <a:rPr lang="en-US" altLang="ko-KR" sz="1000" b="1" baseline="0" dirty="0" smtClean="0">
                          <a:solidFill>
                            <a:srgbClr val="9A0000"/>
                          </a:solidFill>
                          <a:effectLst/>
                          <a:latin typeface="Ebrima" pitchFamily="2" charset="0"/>
                          <a:ea typeface="Ebrima" pitchFamily="2" charset="0"/>
                          <a:cs typeface="Ebrima" pitchFamily="2" charset="0"/>
                        </a:rPr>
                        <a:t>Delivers highly nourishing ingredients to  damaged skin, strengthening the skin structure. </a:t>
                      </a:r>
                      <a:endParaRPr lang="ko-KR" altLang="en-US" sz="1000" b="1" baseline="0" dirty="0" smtClean="0">
                        <a:solidFill>
                          <a:srgbClr val="9A0000"/>
                        </a:solidFill>
                        <a:effectLst/>
                        <a:latin typeface="Ebrima" pitchFamily="2" charset="0"/>
                        <a:ea typeface="+mn-ea"/>
                        <a:cs typeface="Ebrima" pitchFamily="2" charset="0"/>
                      </a:endParaRPr>
                    </a:p>
                  </a:txBody>
                  <a:tcPr marL="99059" marR="99059" marT="45721" marB="45721" anchor="ctr"/>
                </a:tc>
              </a:tr>
              <a:tr h="2995303">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smtClean="0">
                          <a:ln>
                            <a:noFill/>
                          </a:ln>
                          <a:solidFill>
                            <a:prstClr val="black"/>
                          </a:solidFill>
                          <a:effectLst/>
                          <a:uLnTx/>
                          <a:uFillTx/>
                          <a:latin typeface="Ebrima" pitchFamily="2" charset="0"/>
                          <a:ea typeface="Ebrima" pitchFamily="2" charset="0"/>
                          <a:cs typeface="Ebrima" pitchFamily="2" charset="0"/>
                        </a:rPr>
                        <a:t>Feature</a:t>
                      </a:r>
                      <a:endParaRPr kumimoji="0" lang="ko-KR" altLang="en-US" sz="1050" b="1" i="0" u="none" strike="noStrike" kern="1200" cap="none" spc="0" normalizeH="0" baseline="0" noProof="0" dirty="0">
                        <a:ln>
                          <a:noFill/>
                        </a:ln>
                        <a:solidFill>
                          <a:prstClr val="black"/>
                        </a:solidFill>
                        <a:effectLst/>
                        <a:uLnTx/>
                        <a:uFillTx/>
                        <a:latin typeface="Ebrima" pitchFamily="2" charset="0"/>
                        <a:ea typeface="+mn-ea"/>
                        <a:cs typeface="Ebrima" pitchFamily="2" charset="0"/>
                      </a:endParaRPr>
                    </a:p>
                  </a:txBody>
                  <a:tcPr marL="99059" marR="99059" marT="45721" marB="45721" anchor="ctr"/>
                </a:tc>
                <a:tc>
                  <a:txBody>
                    <a:bodyPr/>
                    <a:lstStyle/>
                    <a:p>
                      <a:pPr marL="0" indent="0" latinLnBrk="1">
                        <a:lnSpc>
                          <a:spcPct val="120000"/>
                        </a:lnSpc>
                        <a:buNone/>
                      </a:pPr>
                      <a:r>
                        <a:rPr lang="en-US" altLang="ko-KR" sz="1000" b="1" baseline="0" dirty="0" smtClean="0">
                          <a:solidFill>
                            <a:schemeClr val="tx1"/>
                          </a:solidFill>
                          <a:latin typeface="+mn-ea"/>
                          <a:ea typeface="+mn-ea"/>
                        </a:rPr>
                        <a:t>1</a:t>
                      </a:r>
                      <a:r>
                        <a:rPr lang="en-US" altLang="ko-KR" sz="1000" b="1" baseline="0" dirty="0" smtClean="0">
                          <a:solidFill>
                            <a:schemeClr val="tx1"/>
                          </a:solidFill>
                          <a:latin typeface="Ebrima" pitchFamily="2" charset="0"/>
                          <a:ea typeface="Ebrima" pitchFamily="2" charset="0"/>
                          <a:cs typeface="Ebrima" pitchFamily="2" charset="0"/>
                        </a:rPr>
                        <a:t>. </a:t>
                      </a:r>
                      <a:r>
                        <a:rPr lang="en-US" altLang="ko-KR" sz="1050" b="1" baseline="0" dirty="0" smtClean="0">
                          <a:solidFill>
                            <a:schemeClr val="tx1"/>
                          </a:solidFill>
                          <a:latin typeface="Ebrima" pitchFamily="2" charset="0"/>
                          <a:ea typeface="Ebrima" pitchFamily="2" charset="0"/>
                          <a:cs typeface="Ebrima" pitchFamily="2" charset="0"/>
                        </a:rPr>
                        <a:t>  Fast Damage Recover</a:t>
                      </a:r>
                      <a:r>
                        <a:rPr lang="en-US" altLang="ko-KR" sz="1000" baseline="0" dirty="0" smtClean="0">
                          <a:latin typeface="Ebrima" pitchFamily="2" charset="0"/>
                          <a:ea typeface="Ebrima" pitchFamily="2" charset="0"/>
                          <a:cs typeface="Ebrima" pitchFamily="2" charset="0"/>
                        </a:rPr>
                        <a:t>: Contains </a:t>
                      </a:r>
                      <a:r>
                        <a:rPr lang="en-US" altLang="ko-KR" sz="1000" b="0" baseline="0" dirty="0" smtClean="0">
                          <a:solidFill>
                            <a:srgbClr val="C00000"/>
                          </a:solidFill>
                          <a:latin typeface="Ebrima" pitchFamily="2" charset="0"/>
                          <a:ea typeface="Ebrima" pitchFamily="2" charset="0"/>
                          <a:cs typeface="Ebrima" pitchFamily="2" charset="0"/>
                        </a:rPr>
                        <a:t>65,000mg of Golden Snail </a:t>
                      </a:r>
                      <a:endParaRPr lang="en-US" altLang="ko-KR" sz="1000" b="0" baseline="0" dirty="0" smtClean="0">
                        <a:latin typeface="Ebrima" pitchFamily="2" charset="0"/>
                        <a:ea typeface="Ebrima" pitchFamily="2" charset="0"/>
                        <a:cs typeface="Ebrima" pitchFamily="2" charset="0"/>
                      </a:endParaRPr>
                    </a:p>
                    <a:p>
                      <a:pPr marL="0" indent="0" latinLnBrk="1">
                        <a:lnSpc>
                          <a:spcPct val="120000"/>
                        </a:lnSpc>
                        <a:buNone/>
                      </a:pPr>
                      <a:r>
                        <a:rPr lang="en-US" altLang="ko-KR" sz="1000" b="0" u="sng" baseline="0" dirty="0" smtClean="0">
                          <a:latin typeface="Ebrima" pitchFamily="2" charset="0"/>
                          <a:ea typeface="Ebrima" pitchFamily="2" charset="0"/>
                          <a:cs typeface="Ebrima" pitchFamily="2" charset="0"/>
                        </a:rPr>
                        <a:t>Golden snail filtrate (50%) is contained instead mineral water </a:t>
                      </a:r>
                    </a:p>
                    <a:p>
                      <a:pPr marL="0" indent="0" latinLnBrk="1">
                        <a:lnSpc>
                          <a:spcPct val="120000"/>
                        </a:lnSpc>
                        <a:buNone/>
                      </a:pPr>
                      <a:r>
                        <a:rPr lang="en-US" altLang="ko-KR" sz="1000" b="0" baseline="0" dirty="0" smtClean="0">
                          <a:solidFill>
                            <a:srgbClr val="C00000"/>
                          </a:solidFill>
                          <a:latin typeface="Ebrima" pitchFamily="2" charset="0"/>
                          <a:ea typeface="Ebrima" pitchFamily="2" charset="0"/>
                          <a:cs typeface="Ebrima" pitchFamily="2" charset="0"/>
                        </a:rPr>
                        <a:t>[ Immediate hydration!! Fast healing of the damaged tissue!!] </a:t>
                      </a:r>
                    </a:p>
                    <a:p>
                      <a:pPr marL="0" indent="0" latinLnBrk="1">
                        <a:lnSpc>
                          <a:spcPct val="120000"/>
                        </a:lnSpc>
                        <a:buNone/>
                      </a:pPr>
                      <a:endParaRPr lang="ko-KR" altLang="en-US" sz="500" baseline="0" dirty="0" smtClean="0">
                        <a:latin typeface="Ebrima" pitchFamily="2" charset="0"/>
                        <a:ea typeface="+mn-ea"/>
                        <a:cs typeface="Ebrima" pitchFamily="2" charset="0"/>
                      </a:endParaRPr>
                    </a:p>
                    <a:p>
                      <a:pPr marL="0" marR="0" indent="0" algn="l" defTabSz="914400" rtl="0" eaLnBrk="1" fontAlgn="auto" latinLnBrk="1" hangingPunct="1">
                        <a:lnSpc>
                          <a:spcPct val="120000"/>
                        </a:lnSpc>
                        <a:spcBef>
                          <a:spcPts val="0"/>
                        </a:spcBef>
                        <a:spcAft>
                          <a:spcPts val="0"/>
                        </a:spcAft>
                        <a:buClrTx/>
                        <a:buSzTx/>
                        <a:buFontTx/>
                        <a:buNone/>
                        <a:tabLst/>
                        <a:defRPr/>
                      </a:pPr>
                      <a:r>
                        <a:rPr lang="en-US" altLang="ko-KR" sz="1000" b="1" baseline="0" dirty="0" smtClean="0">
                          <a:solidFill>
                            <a:schemeClr val="tx1"/>
                          </a:solidFill>
                          <a:latin typeface="Ebrima" pitchFamily="2" charset="0"/>
                          <a:ea typeface="Ebrima" pitchFamily="2" charset="0"/>
                          <a:cs typeface="Ebrima" pitchFamily="2" charset="0"/>
                        </a:rPr>
                        <a:t>2. Inner skin Restructuring and nourishment</a:t>
                      </a:r>
                    </a:p>
                    <a:p>
                      <a:pPr marL="171450" indent="-171450" latinLnBrk="1">
                        <a:lnSpc>
                          <a:spcPct val="120000"/>
                        </a:lnSpc>
                        <a:buFont typeface="Wingdings" panose="05000000000000000000" pitchFamily="2" charset="2"/>
                        <a:buChar char="ü"/>
                      </a:pPr>
                      <a:r>
                        <a:rPr lang="en-US" altLang="ko-KR" sz="900" kern="100" dirty="0" smtClean="0">
                          <a:solidFill>
                            <a:srgbClr val="000000"/>
                          </a:solidFill>
                          <a:effectLst/>
                          <a:latin typeface="Ebrima" pitchFamily="2" charset="0"/>
                          <a:ea typeface="Ebrima" pitchFamily="2" charset="0"/>
                          <a:cs typeface="Ebrima" pitchFamily="2" charset="0"/>
                        </a:rPr>
                        <a:t>Firming Peptide restructures loose collagen structure,</a:t>
                      </a:r>
                      <a:r>
                        <a:rPr lang="en-US" altLang="ko-KR" sz="900" kern="100" baseline="0" dirty="0" smtClean="0">
                          <a:solidFill>
                            <a:srgbClr val="000000"/>
                          </a:solidFill>
                          <a:effectLst/>
                          <a:latin typeface="Ebrima" pitchFamily="2" charset="0"/>
                          <a:ea typeface="Ebrima" pitchFamily="2" charset="0"/>
                          <a:cs typeface="Ebrima" pitchFamily="2" charset="0"/>
                        </a:rPr>
                        <a:t> increasing the firmness and strength of the skin. </a:t>
                      </a:r>
                      <a:endParaRPr lang="en-US" altLang="ko-KR" sz="900" kern="100" dirty="0" smtClean="0">
                        <a:solidFill>
                          <a:srgbClr val="000000"/>
                        </a:solidFill>
                        <a:effectLst/>
                        <a:latin typeface="Ebrima" pitchFamily="2" charset="0"/>
                        <a:ea typeface="Ebrima" pitchFamily="2" charset="0"/>
                        <a:cs typeface="Ebrima" pitchFamily="2" charset="0"/>
                      </a:endParaRPr>
                    </a:p>
                    <a:p>
                      <a:pPr marL="0" indent="0" latinLnBrk="1">
                        <a:lnSpc>
                          <a:spcPct val="120000"/>
                        </a:lnSpc>
                        <a:buNone/>
                      </a:pPr>
                      <a:r>
                        <a:rPr lang="en-US" altLang="ko-KR" sz="900" kern="100" dirty="0" smtClean="0">
                          <a:solidFill>
                            <a:srgbClr val="000000"/>
                          </a:solidFill>
                          <a:effectLst/>
                          <a:latin typeface="Ebrima" pitchFamily="2" charset="0"/>
                          <a:ea typeface="Ebrima" pitchFamily="2" charset="0"/>
                          <a:cs typeface="Ebrima" pitchFamily="2" charset="0"/>
                        </a:rPr>
                        <a:t>  -</a:t>
                      </a:r>
                      <a:r>
                        <a:rPr lang="ko-KR" altLang="en-US" sz="900" kern="100" dirty="0" smtClean="0">
                          <a:solidFill>
                            <a:srgbClr val="000000"/>
                          </a:solidFill>
                          <a:effectLst/>
                          <a:latin typeface="Ebrima" pitchFamily="2" charset="0"/>
                          <a:ea typeface="+mn-ea"/>
                          <a:cs typeface="Ebrima" pitchFamily="2" charset="0"/>
                        </a:rPr>
                        <a:t> </a:t>
                      </a:r>
                      <a:r>
                        <a:rPr lang="en-US" altLang="ko-KR" sz="900" kern="100" dirty="0" smtClean="0">
                          <a:solidFill>
                            <a:srgbClr val="000000"/>
                          </a:solidFill>
                          <a:effectLst/>
                          <a:latin typeface="Ebrima" pitchFamily="2" charset="0"/>
                          <a:ea typeface="Ebrima" pitchFamily="2" charset="0"/>
                          <a:cs typeface="Ebrima" pitchFamily="2" charset="0"/>
                        </a:rPr>
                        <a:t>Contains</a:t>
                      </a:r>
                      <a:r>
                        <a:rPr lang="en-US" altLang="ko-KR" sz="900" kern="100" baseline="0" dirty="0" smtClean="0">
                          <a:solidFill>
                            <a:srgbClr val="000000"/>
                          </a:solidFill>
                          <a:effectLst/>
                          <a:latin typeface="Ebrima" pitchFamily="2" charset="0"/>
                          <a:ea typeface="Ebrima" pitchFamily="2" charset="0"/>
                          <a:cs typeface="Ebrima" pitchFamily="2" charset="0"/>
                        </a:rPr>
                        <a:t> Collagen </a:t>
                      </a:r>
                    </a:p>
                    <a:p>
                      <a:pPr marL="0" indent="0" latinLnBrk="1">
                        <a:lnSpc>
                          <a:spcPct val="120000"/>
                        </a:lnSpc>
                        <a:buNone/>
                      </a:pPr>
                      <a:r>
                        <a:rPr lang="en-US" altLang="ko-KR" sz="900" b="1" baseline="0" dirty="0" smtClean="0">
                          <a:solidFill>
                            <a:srgbClr val="C00000"/>
                          </a:solidFill>
                          <a:latin typeface="Ebrima" pitchFamily="2" charset="0"/>
                          <a:ea typeface="Ebrima" pitchFamily="2" charset="0"/>
                          <a:cs typeface="Ebrima" pitchFamily="2" charset="0"/>
                        </a:rPr>
                        <a:t>[Cooper peptide(nourishment) , </a:t>
                      </a:r>
                      <a:r>
                        <a:rPr lang="en-US" altLang="ko-KR" sz="900" b="1" baseline="0" dirty="0" err="1" smtClean="0">
                          <a:solidFill>
                            <a:srgbClr val="C00000"/>
                          </a:solidFill>
                          <a:latin typeface="Ebrima" pitchFamily="2" charset="0"/>
                          <a:ea typeface="Ebrima" pitchFamily="2" charset="0"/>
                          <a:cs typeface="Ebrima" pitchFamily="2" charset="0"/>
                        </a:rPr>
                        <a:t>Penta</a:t>
                      </a:r>
                      <a:r>
                        <a:rPr lang="en-US" altLang="ko-KR" sz="900" b="1" baseline="0" dirty="0" smtClean="0">
                          <a:solidFill>
                            <a:srgbClr val="C00000"/>
                          </a:solidFill>
                          <a:latin typeface="Ebrima" pitchFamily="2" charset="0"/>
                          <a:ea typeface="Ebrima" pitchFamily="2" charset="0"/>
                          <a:cs typeface="Ebrima" pitchFamily="2" charset="0"/>
                        </a:rPr>
                        <a:t> Peptide(SOS)]</a:t>
                      </a:r>
                    </a:p>
                    <a:p>
                      <a:pPr marL="0" indent="0" latinLnBrk="1">
                        <a:lnSpc>
                          <a:spcPct val="120000"/>
                        </a:lnSpc>
                        <a:buNone/>
                      </a:pPr>
                      <a:endParaRPr lang="en-US" altLang="ko-KR" sz="500" baseline="0" dirty="0" smtClean="0">
                        <a:latin typeface="Ebrima" pitchFamily="2" charset="0"/>
                        <a:ea typeface="Ebrima" pitchFamily="2" charset="0"/>
                        <a:cs typeface="Ebrima" pitchFamily="2" charset="0"/>
                      </a:endParaRPr>
                    </a:p>
                    <a:p>
                      <a:pPr marL="0" indent="0" latinLnBrk="1">
                        <a:lnSpc>
                          <a:spcPct val="120000"/>
                        </a:lnSpc>
                        <a:buNone/>
                      </a:pPr>
                      <a:r>
                        <a:rPr lang="en-US" altLang="ko-KR" sz="1000" b="1" baseline="0" dirty="0" smtClean="0">
                          <a:solidFill>
                            <a:schemeClr val="tx1"/>
                          </a:solidFill>
                          <a:latin typeface="Ebrima" pitchFamily="2" charset="0"/>
                          <a:ea typeface="Ebrima" pitchFamily="2" charset="0"/>
                          <a:cs typeface="Ebrima" pitchFamily="2" charset="0"/>
                        </a:rPr>
                        <a:t>3. Fills the dehydrated skin with Natural Moisturizing Factors  </a:t>
                      </a:r>
                    </a:p>
                    <a:p>
                      <a:pPr marL="171450" marR="0" indent="-171450" algn="l" defTabSz="914400" rtl="0" eaLnBrk="1" fontAlgn="auto" latinLnBrk="1" hangingPunct="1">
                        <a:lnSpc>
                          <a:spcPct val="120000"/>
                        </a:lnSpc>
                        <a:spcBef>
                          <a:spcPts val="0"/>
                        </a:spcBef>
                        <a:spcAft>
                          <a:spcPts val="0"/>
                        </a:spcAft>
                        <a:buClrTx/>
                        <a:buSzTx/>
                        <a:buFont typeface="Wingdings" panose="05000000000000000000" pitchFamily="2" charset="2"/>
                        <a:buChar char="ü"/>
                        <a:tabLst/>
                        <a:defRPr/>
                      </a:pPr>
                      <a:r>
                        <a:rPr lang="en-US" altLang="ko-KR" sz="900" baseline="0" dirty="0" smtClean="0">
                          <a:latin typeface="Ebrima" pitchFamily="2" charset="0"/>
                          <a:ea typeface="Ebrima" pitchFamily="2" charset="0"/>
                          <a:cs typeface="Ebrima" pitchFamily="2" charset="0"/>
                        </a:rPr>
                        <a:t>Ceramide</a:t>
                      </a:r>
                      <a:r>
                        <a:rPr lang="ko-KR" altLang="en-US" sz="900" baseline="0" dirty="0" smtClean="0">
                          <a:latin typeface="Ebrima" pitchFamily="2" charset="0"/>
                          <a:ea typeface="+mn-ea"/>
                          <a:cs typeface="Ebrima" pitchFamily="2" charset="0"/>
                        </a:rPr>
                        <a:t> </a:t>
                      </a:r>
                      <a:r>
                        <a:rPr lang="en-US" altLang="ko-KR" sz="900" baseline="0" dirty="0" smtClean="0">
                          <a:latin typeface="Ebrima" pitchFamily="2" charset="0"/>
                          <a:ea typeface="Ebrima" pitchFamily="2" charset="0"/>
                          <a:cs typeface="Ebrima" pitchFamily="2" charset="0"/>
                        </a:rPr>
                        <a:t>– NMF (natural moisturizing factor) in Epidermis </a:t>
                      </a:r>
                    </a:p>
                    <a:p>
                      <a:pPr marL="171450" marR="0" indent="-171450" algn="l" defTabSz="914400" rtl="0" eaLnBrk="1" fontAlgn="auto" latinLnBrk="1" hangingPunct="1">
                        <a:lnSpc>
                          <a:spcPct val="120000"/>
                        </a:lnSpc>
                        <a:spcBef>
                          <a:spcPts val="0"/>
                        </a:spcBef>
                        <a:spcAft>
                          <a:spcPts val="0"/>
                        </a:spcAft>
                        <a:buClrTx/>
                        <a:buSzTx/>
                        <a:buFont typeface="Wingdings" panose="05000000000000000000" pitchFamily="2" charset="2"/>
                        <a:buChar char="ü"/>
                        <a:tabLst/>
                        <a:defRPr/>
                      </a:pPr>
                      <a:r>
                        <a:rPr lang="en-US" altLang="ko-KR" sz="900" baseline="0" dirty="0" smtClean="0">
                          <a:latin typeface="Ebrima" pitchFamily="2" charset="0"/>
                          <a:ea typeface="Ebrima" pitchFamily="2" charset="0"/>
                          <a:cs typeface="Ebrima" pitchFamily="2" charset="0"/>
                        </a:rPr>
                        <a:t>Hyaluronic Acid</a:t>
                      </a:r>
                      <a:r>
                        <a:rPr lang="ko-KR" altLang="en-US" sz="900" baseline="0" dirty="0" smtClean="0">
                          <a:latin typeface="Ebrima" pitchFamily="2" charset="0"/>
                          <a:ea typeface="+mn-ea"/>
                          <a:cs typeface="Ebrima" pitchFamily="2" charset="0"/>
                        </a:rPr>
                        <a:t> </a:t>
                      </a:r>
                      <a:r>
                        <a:rPr lang="en-US" altLang="ko-KR" sz="900" baseline="0" dirty="0" smtClean="0">
                          <a:latin typeface="Ebrima" pitchFamily="2" charset="0"/>
                          <a:ea typeface="Ebrima" pitchFamily="2" charset="0"/>
                          <a:cs typeface="Ebrima" pitchFamily="2" charset="0"/>
                        </a:rPr>
                        <a:t>–NMF in Dermis</a:t>
                      </a:r>
                    </a:p>
                    <a:p>
                      <a:pPr marL="0" marR="0" indent="0" algn="l" defTabSz="914400" rtl="0" eaLnBrk="1" fontAlgn="auto" latinLnBrk="1" hangingPunct="1">
                        <a:lnSpc>
                          <a:spcPct val="120000"/>
                        </a:lnSpc>
                        <a:spcBef>
                          <a:spcPts val="0"/>
                        </a:spcBef>
                        <a:spcAft>
                          <a:spcPts val="0"/>
                        </a:spcAft>
                        <a:buClrTx/>
                        <a:buSzTx/>
                        <a:buFont typeface="Wingdings" panose="05000000000000000000" pitchFamily="2" charset="2"/>
                        <a:buNone/>
                        <a:tabLst/>
                        <a:defRPr/>
                      </a:pPr>
                      <a:r>
                        <a:rPr lang="en-US" altLang="ko-KR" sz="900" baseline="0" dirty="0" smtClean="0">
                          <a:latin typeface="Ebrima" pitchFamily="2" charset="0"/>
                          <a:ea typeface="Ebrima" pitchFamily="2" charset="0"/>
                          <a:cs typeface="Ebrima" pitchFamily="2" charset="0"/>
                        </a:rPr>
                        <a:t>                         -  Has extraordinary moist-retaining ability. </a:t>
                      </a:r>
                    </a:p>
                    <a:p>
                      <a:pPr marL="0" marR="0" indent="0" algn="l" defTabSz="914400" rtl="0" eaLnBrk="1" fontAlgn="auto" latinLnBrk="1" hangingPunct="1">
                        <a:lnSpc>
                          <a:spcPct val="120000"/>
                        </a:lnSpc>
                        <a:spcBef>
                          <a:spcPts val="0"/>
                        </a:spcBef>
                        <a:spcAft>
                          <a:spcPts val="0"/>
                        </a:spcAft>
                        <a:buClrTx/>
                        <a:buSzTx/>
                        <a:buFont typeface="Wingdings" panose="05000000000000000000" pitchFamily="2" charset="2"/>
                        <a:buNone/>
                        <a:tabLst/>
                        <a:defRPr/>
                      </a:pPr>
                      <a:endParaRPr lang="en-US" altLang="ko-KR" sz="1000" baseline="0" dirty="0" smtClean="0">
                        <a:latin typeface="Ebrima" pitchFamily="2" charset="0"/>
                        <a:ea typeface="Ebrima" pitchFamily="2" charset="0"/>
                        <a:cs typeface="Ebrima" pitchFamily="2" charset="0"/>
                      </a:endParaRPr>
                    </a:p>
                    <a:p>
                      <a:pPr marL="0" marR="0" indent="0" algn="l" defTabSz="914400" rtl="0" eaLnBrk="1" fontAlgn="auto" latinLnBrk="1" hangingPunct="1">
                        <a:lnSpc>
                          <a:spcPct val="120000"/>
                        </a:lnSpc>
                        <a:spcBef>
                          <a:spcPts val="0"/>
                        </a:spcBef>
                        <a:spcAft>
                          <a:spcPts val="0"/>
                        </a:spcAft>
                        <a:buClrTx/>
                        <a:buSzTx/>
                        <a:buFontTx/>
                        <a:buNone/>
                        <a:tabLst/>
                        <a:defRPr/>
                      </a:pPr>
                      <a:r>
                        <a:rPr lang="en-US" altLang="ko-KR" sz="1000" b="1" baseline="0" dirty="0" smtClean="0">
                          <a:solidFill>
                            <a:schemeClr val="tx1"/>
                          </a:solidFill>
                          <a:latin typeface="Ebrima" pitchFamily="2" charset="0"/>
                          <a:ea typeface="Ebrima" pitchFamily="2" charset="0"/>
                          <a:cs typeface="Ebrima" pitchFamily="2" charset="0"/>
                        </a:rPr>
                        <a:t>4. Micro Gel Capsule formula</a:t>
                      </a:r>
                      <a:r>
                        <a:rPr lang="en-US" altLang="ko-KR" sz="1000" baseline="0" dirty="0" smtClean="0">
                          <a:latin typeface="Ebrima" pitchFamily="2" charset="0"/>
                          <a:ea typeface="Ebrima" pitchFamily="2" charset="0"/>
                          <a:cs typeface="Ebrima" pitchFamily="2" charset="0"/>
                        </a:rPr>
                        <a:t>: </a:t>
                      </a:r>
                      <a:r>
                        <a:rPr lang="en-US" altLang="ko-KR" sz="900" baseline="0" dirty="0" smtClean="0">
                          <a:latin typeface="Ebrima" pitchFamily="2" charset="0"/>
                          <a:ea typeface="Ebrima" pitchFamily="2" charset="0"/>
                          <a:cs typeface="Ebrima" pitchFamily="2" charset="0"/>
                        </a:rPr>
                        <a:t>High concentration of hydrating agents are formulated in the gel capsule for deep penetration. </a:t>
                      </a:r>
                      <a:endParaRPr lang="en-US" altLang="ko-KR" sz="500" b="1" baseline="0" dirty="0" smtClean="0">
                        <a:solidFill>
                          <a:srgbClr val="C00000"/>
                        </a:solidFill>
                        <a:latin typeface="Ebrima" pitchFamily="2" charset="0"/>
                        <a:ea typeface="Ebrima" pitchFamily="2" charset="0"/>
                        <a:cs typeface="Ebrima" pitchFamily="2" charset="0"/>
                      </a:endParaRPr>
                    </a:p>
                  </a:txBody>
                  <a:tcPr marL="99059" marR="99059" marT="45721" marB="45721" anchor="ctr"/>
                </a:tc>
              </a:tr>
              <a:tr h="1484525">
                <a:tc>
                  <a:txBody>
                    <a:bodyPr/>
                    <a:lstStyle/>
                    <a:p>
                      <a:pPr algn="ctr" latinLnBrk="1"/>
                      <a:r>
                        <a:rPr lang="en-US" altLang="ko-KR" sz="1050" b="1" dirty="0" smtClean="0">
                          <a:latin typeface="Ebrima" pitchFamily="2" charset="0"/>
                          <a:ea typeface="Ebrima" pitchFamily="2" charset="0"/>
                          <a:cs typeface="Ebrima" pitchFamily="2" charset="0"/>
                        </a:rPr>
                        <a:t>Sales Talk</a:t>
                      </a:r>
                      <a:endParaRPr lang="ko-KR" altLang="en-US" sz="1050" b="1" dirty="0">
                        <a:latin typeface="Ebrima" pitchFamily="2" charset="0"/>
                        <a:cs typeface="Ebrima" pitchFamily="2" charset="0"/>
                      </a:endParaRPr>
                    </a:p>
                  </a:txBody>
                  <a:tcPr marL="99059" marR="99059" marT="45721" marB="45721" anchor="ctr"/>
                </a:tc>
                <a:tc>
                  <a:txBody>
                    <a:bodyPr/>
                    <a:lstStyle/>
                    <a:p>
                      <a:pPr latinLnBrk="1">
                        <a:lnSpc>
                          <a:spcPct val="120000"/>
                        </a:lnSpc>
                      </a:pPr>
                      <a:endParaRPr lang="en-US" altLang="ko-KR" sz="400" baseline="0" dirty="0" smtClean="0"/>
                    </a:p>
                    <a:p>
                      <a:pPr latinLnBrk="1">
                        <a:lnSpc>
                          <a:spcPct val="120000"/>
                        </a:lnSpc>
                      </a:pPr>
                      <a:r>
                        <a:rPr lang="en-US" altLang="ko-KR" sz="900" baseline="0" dirty="0" smtClean="0"/>
                        <a:t>. </a:t>
                      </a:r>
                    </a:p>
                    <a:p>
                      <a:pPr>
                        <a:lnSpc>
                          <a:spcPct val="120000"/>
                        </a:lnSpc>
                      </a:pPr>
                      <a:endParaRPr lang="en-US" altLang="ko-KR" sz="900" b="0" baseline="0" dirty="0" smtClean="0"/>
                    </a:p>
                    <a:p>
                      <a:pPr>
                        <a:lnSpc>
                          <a:spcPct val="120000"/>
                        </a:lnSpc>
                      </a:pPr>
                      <a:endParaRPr lang="en-US" altLang="ko-KR" sz="900" b="0" dirty="0" smtClean="0"/>
                    </a:p>
                  </a:txBody>
                  <a:tcPr marL="99059" marR="99059" marT="45721" marB="45721"/>
                </a:tc>
              </a:tr>
              <a:tr h="416951">
                <a:tc>
                  <a:txBody>
                    <a:bodyPr/>
                    <a:lstStyle/>
                    <a:p>
                      <a:pPr algn="ctr" latinLnBrk="1"/>
                      <a:r>
                        <a:rPr lang="en-US" altLang="ko-KR" sz="1050" b="1" dirty="0" smtClean="0">
                          <a:latin typeface="Ebrima" pitchFamily="2" charset="0"/>
                          <a:ea typeface="Ebrima" pitchFamily="2" charset="0"/>
                          <a:cs typeface="Ebrima" pitchFamily="2" charset="0"/>
                        </a:rPr>
                        <a:t>Direction</a:t>
                      </a:r>
                    </a:p>
                  </a:txBody>
                  <a:tcPr marL="99059" marR="99059" marT="45721" marB="45721" anchor="ct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900" dirty="0" smtClean="0">
                          <a:latin typeface="+mn-ea"/>
                          <a:ea typeface="+mn-ea"/>
                        </a:rPr>
                        <a:t>Use after the toner. Pump out once, spread gently in</a:t>
                      </a:r>
                      <a:r>
                        <a:rPr lang="en-US" altLang="ko-KR" sz="900" baseline="0" dirty="0" smtClean="0">
                          <a:latin typeface="+mn-ea"/>
                          <a:ea typeface="+mn-ea"/>
                        </a:rPr>
                        <a:t> outward direction.  </a:t>
                      </a:r>
                      <a:endParaRPr lang="ko-KR" altLang="en-US" sz="900" dirty="0" smtClean="0">
                        <a:latin typeface="+mn-ea"/>
                        <a:ea typeface="+mn-ea"/>
                      </a:endParaRPr>
                    </a:p>
                  </a:txBody>
                  <a:tcPr marL="99059" marR="99059" marT="45721" marB="45721"/>
                </a:tc>
              </a:tr>
            </a:tbl>
          </a:graphicData>
        </a:graphic>
      </p:graphicFrame>
      <p:pic>
        <p:nvPicPr>
          <p:cNvPr id="12" name="그림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681" y="-170849"/>
            <a:ext cx="526086" cy="1520261"/>
          </a:xfrm>
          <a:prstGeom prst="rect">
            <a:avLst/>
          </a:prstGeom>
        </p:spPr>
      </p:pic>
      <p:graphicFrame>
        <p:nvGraphicFramePr>
          <p:cNvPr id="33" name="내용 개체 틀 6"/>
          <p:cNvGraphicFramePr>
            <a:graphicFrameLocks/>
          </p:cNvGraphicFramePr>
          <p:nvPr>
            <p:extLst>
              <p:ext uri="{D42A27DB-BD31-4B8C-83A1-F6EECF244321}">
                <p14:modId xmlns:p14="http://schemas.microsoft.com/office/powerpoint/2010/main" val="1345132187"/>
              </p:ext>
            </p:extLst>
          </p:nvPr>
        </p:nvGraphicFramePr>
        <p:xfrm>
          <a:off x="5067604" y="47226"/>
          <a:ext cx="4799942" cy="6634584"/>
        </p:xfrm>
        <a:graphic>
          <a:graphicData uri="http://schemas.openxmlformats.org/drawingml/2006/table">
            <a:tbl>
              <a:tblPr firstRow="1" bandCol="1">
                <a:tableStyleId>{5940675A-B579-460E-94D1-54222C63F5DA}</a:tableStyleId>
              </a:tblPr>
              <a:tblGrid>
                <a:gridCol w="976248"/>
                <a:gridCol w="3823694"/>
              </a:tblGrid>
              <a:tr h="1133077">
                <a:tc>
                  <a:txBody>
                    <a:bodyPr/>
                    <a:lstStyle/>
                    <a:p>
                      <a:pPr algn="ctr" latinLnBrk="1"/>
                      <a:endParaRPr lang="ko-KR" altLang="en-US" sz="1200" b="1" dirty="0" smtClean="0">
                        <a:solidFill>
                          <a:schemeClr val="bg1"/>
                        </a:solidFill>
                      </a:endParaRPr>
                    </a:p>
                  </a:txBody>
                  <a:tcPr marL="99059" marR="99059" marT="45730" marB="45730" anchor="ctr">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smtClean="0">
                          <a:ln>
                            <a:noFill/>
                          </a:ln>
                          <a:solidFill>
                            <a:prstClr val="white"/>
                          </a:solidFill>
                          <a:effectLst/>
                          <a:uLnTx/>
                          <a:uFillTx/>
                          <a:latin typeface="Ebrima" pitchFamily="2" charset="0"/>
                          <a:ea typeface="Ebrima" pitchFamily="2" charset="0"/>
                          <a:cs typeface="Ebrima" pitchFamily="2" charset="0"/>
                        </a:rPr>
                        <a:t>Snail Essential EX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ko-KR" altLang="en-US" sz="1600" b="1" i="0" u="none" strike="noStrike" kern="1200" cap="none" spc="0" normalizeH="0" baseline="0" noProof="0" dirty="0" smtClean="0">
                          <a:ln>
                            <a:noFill/>
                          </a:ln>
                          <a:solidFill>
                            <a:prstClr val="white"/>
                          </a:solidFill>
                          <a:effectLst/>
                          <a:uLnTx/>
                          <a:uFillTx/>
                          <a:latin typeface="Ebrima" pitchFamily="2" charset="0"/>
                          <a:ea typeface="휴먼엑스포" panose="02030504000101010101" pitchFamily="18" charset="-127"/>
                          <a:cs typeface="Ebrima" pitchFamily="2" charset="0"/>
                        </a:rPr>
                        <a:t> </a:t>
                      </a:r>
                      <a:r>
                        <a:rPr kumimoji="0" lang="en-US" altLang="ko-KR" sz="1600" b="1" i="0" u="none" strike="noStrike" kern="1200" cap="none" spc="0" normalizeH="0" baseline="0" noProof="0" dirty="0" smtClean="0">
                          <a:ln>
                            <a:noFill/>
                          </a:ln>
                          <a:solidFill>
                            <a:prstClr val="white"/>
                          </a:solidFill>
                          <a:effectLst/>
                          <a:uLnTx/>
                          <a:uFillTx/>
                          <a:latin typeface="Ebrima" pitchFamily="2" charset="0"/>
                          <a:ea typeface="Ebrima" pitchFamily="2" charset="0"/>
                          <a:cs typeface="Ebrima" pitchFamily="2" charset="0"/>
                        </a:rPr>
                        <a:t>Wrinkle Solution Emulsion</a:t>
                      </a:r>
                    </a:p>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altLang="ko-KR" sz="1800" b="0" i="0" u="none" strike="noStrike" kern="1200" cap="none" spc="0" normalizeH="0" baseline="0" noProof="0" dirty="0" smtClean="0">
                        <a:ln>
                          <a:noFill/>
                        </a:ln>
                        <a:solidFill>
                          <a:prstClr val="white"/>
                        </a:solidFill>
                        <a:effectLst/>
                        <a:uLnTx/>
                        <a:uFillTx/>
                        <a:latin typeface="휴먼엑스포" panose="02030504000101010101" pitchFamily="18" charset="-127"/>
                        <a:ea typeface="휴먼엑스포" panose="02030504000101010101" pitchFamily="18" charset="-127"/>
                        <a:cs typeface="+mn-cs"/>
                      </a:endParaRPr>
                    </a:p>
                  </a:txBody>
                  <a:tcPr marL="99059" marR="99059" marT="45730" marB="45730" anchor="ctr">
                    <a:solidFill>
                      <a:schemeClr val="accent2">
                        <a:lumMod val="75000"/>
                      </a:schemeClr>
                    </a:solidFill>
                  </a:tcPr>
                </a:tc>
              </a:tr>
              <a:tr h="468847">
                <a:tc>
                  <a:txBody>
                    <a:bodyPr/>
                    <a:lstStyle/>
                    <a:p>
                      <a:pPr algn="ctr" latinLnBrk="1"/>
                      <a:r>
                        <a:rPr lang="en-US" altLang="ko-KR" sz="1050" b="1" dirty="0" smtClean="0">
                          <a:latin typeface="Ebrima" pitchFamily="2" charset="0"/>
                          <a:ea typeface="Ebrima" pitchFamily="2" charset="0"/>
                          <a:cs typeface="Ebrima" pitchFamily="2" charset="0"/>
                        </a:rPr>
                        <a:t>Key</a:t>
                      </a:r>
                      <a:r>
                        <a:rPr lang="en-US" altLang="ko-KR" sz="1050" b="1" baseline="0" dirty="0" smtClean="0">
                          <a:latin typeface="Ebrima" pitchFamily="2" charset="0"/>
                          <a:ea typeface="Ebrima" pitchFamily="2" charset="0"/>
                          <a:cs typeface="Ebrima" pitchFamily="2" charset="0"/>
                        </a:rPr>
                        <a:t> Selling Point</a:t>
                      </a:r>
                      <a:endParaRPr lang="en-US" altLang="ko-KR" sz="1050" b="1" dirty="0" smtClean="0">
                        <a:latin typeface="Ebrima" pitchFamily="2" charset="0"/>
                        <a:ea typeface="Ebrima" pitchFamily="2" charset="0"/>
                        <a:cs typeface="Ebrima" pitchFamily="2" charset="0"/>
                      </a:endParaRPr>
                    </a:p>
                  </a:txBody>
                  <a:tcPr marL="99059" marR="99059" marT="45721" marB="45721" anchor="ct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b="1" dirty="0" smtClean="0">
                          <a:latin typeface="+mn-ea"/>
                          <a:ea typeface="+mn-ea"/>
                        </a:rPr>
                        <a:t>[</a:t>
                      </a:r>
                      <a:r>
                        <a:rPr lang="en-US" altLang="ko-KR" sz="1000" b="1" dirty="0" smtClean="0">
                          <a:latin typeface="Ebrima" pitchFamily="2" charset="0"/>
                          <a:ea typeface="Ebrima" pitchFamily="2" charset="0"/>
                          <a:cs typeface="Ebrima" pitchFamily="2" charset="0"/>
                        </a:rPr>
                        <a:t>Moist</a:t>
                      </a:r>
                      <a:r>
                        <a:rPr lang="en-US" altLang="ko-KR" sz="1000" b="1" baseline="0" dirty="0" smtClean="0">
                          <a:latin typeface="Ebrima" pitchFamily="2" charset="0"/>
                          <a:ea typeface="Ebrima" pitchFamily="2" charset="0"/>
                          <a:cs typeface="Ebrima" pitchFamily="2" charset="0"/>
                        </a:rPr>
                        <a:t> Barrier Care</a:t>
                      </a:r>
                      <a:r>
                        <a:rPr lang="ko-KR" altLang="en-US" sz="1000" b="1" dirty="0" smtClean="0">
                          <a:latin typeface="Ebrima" pitchFamily="2" charset="0"/>
                          <a:ea typeface="+mn-ea"/>
                          <a:cs typeface="Ebrima" pitchFamily="2" charset="0"/>
                        </a:rPr>
                        <a:t> </a:t>
                      </a:r>
                      <a:r>
                        <a:rPr lang="en-US" altLang="ko-KR" sz="1000" b="1" dirty="0" smtClean="0">
                          <a:latin typeface="Ebrima" pitchFamily="2" charset="0"/>
                          <a:ea typeface="Ebrima" pitchFamily="2" charset="0"/>
                          <a:cs typeface="Ebrima" pitchFamily="2" charset="0"/>
                        </a:rPr>
                        <a:t>/ Skin balance, Strengthens skin’s protective layer</a:t>
                      </a:r>
                      <a:r>
                        <a:rPr lang="en-US" altLang="ko-KR" sz="1000" b="1" baseline="0" dirty="0" smtClean="0">
                          <a:latin typeface="Ebrima" pitchFamily="2" charset="0"/>
                          <a:ea typeface="Ebrima" pitchFamily="2" charset="0"/>
                          <a:cs typeface="Ebrima" pitchFamily="2" charset="0"/>
                        </a:rPr>
                        <a:t>]</a:t>
                      </a:r>
                      <a:endParaRPr lang="en-US" altLang="ko-KR" sz="1000" b="1" baseline="0" dirty="0" smtClean="0">
                        <a:solidFill>
                          <a:srgbClr val="9A0000"/>
                        </a:solidFill>
                        <a:effectLst/>
                        <a:latin typeface="Ebrima" pitchFamily="2" charset="0"/>
                        <a:ea typeface="Ebrima" pitchFamily="2" charset="0"/>
                        <a:cs typeface="Ebrima" pitchFamily="2" charset="0"/>
                      </a:endParaRPr>
                    </a:p>
                    <a:p>
                      <a:pPr marL="0" indent="0" algn="l" latinLnBrk="1">
                        <a:buNone/>
                      </a:pPr>
                      <a:r>
                        <a:rPr lang="ko-KR" altLang="en-US" sz="1000" b="1" baseline="0" dirty="0" smtClean="0">
                          <a:solidFill>
                            <a:srgbClr val="9A0000"/>
                          </a:solidFill>
                          <a:effectLst/>
                          <a:latin typeface="Ebrima" pitchFamily="2" charset="0"/>
                          <a:ea typeface="+mn-ea"/>
                          <a:cs typeface="Ebrima" pitchFamily="2" charset="0"/>
                        </a:rPr>
                        <a:t> </a:t>
                      </a:r>
                      <a:r>
                        <a:rPr lang="en-US" altLang="ko-KR" sz="1000" b="1" baseline="0" dirty="0" smtClean="0">
                          <a:solidFill>
                            <a:srgbClr val="9A0000"/>
                          </a:solidFill>
                          <a:effectLst/>
                          <a:latin typeface="Ebrima" pitchFamily="2" charset="0"/>
                          <a:ea typeface="Ebrima" pitchFamily="2" charset="0"/>
                          <a:cs typeface="Ebrima" pitchFamily="2" charset="0"/>
                        </a:rPr>
                        <a:t>Wrinkle care emulsion that has everything the dehydrated, aging skin requires. </a:t>
                      </a:r>
                      <a:endParaRPr lang="ko-KR" altLang="en-US" sz="1000" b="1" baseline="0" dirty="0" smtClean="0">
                        <a:solidFill>
                          <a:srgbClr val="9A0000"/>
                        </a:solidFill>
                        <a:effectLst/>
                        <a:latin typeface="Ebrima" pitchFamily="2" charset="0"/>
                        <a:ea typeface="+mn-ea"/>
                        <a:cs typeface="Ebrima" pitchFamily="2" charset="0"/>
                      </a:endParaRPr>
                    </a:p>
                  </a:txBody>
                  <a:tcPr marL="99059" marR="99059" marT="45721" marB="45721" anchor="ctr"/>
                </a:tc>
              </a:tr>
              <a:tr h="2730488">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smtClean="0">
                          <a:ln>
                            <a:noFill/>
                          </a:ln>
                          <a:solidFill>
                            <a:prstClr val="black"/>
                          </a:solidFill>
                          <a:effectLst/>
                          <a:uLnTx/>
                          <a:uFillTx/>
                          <a:latin typeface="Ebrima" pitchFamily="2" charset="0"/>
                          <a:ea typeface="Ebrima" pitchFamily="2" charset="0"/>
                          <a:cs typeface="Ebrima" pitchFamily="2" charset="0"/>
                        </a:rPr>
                        <a:t>Feature</a:t>
                      </a:r>
                      <a:endParaRPr kumimoji="0" lang="ko-KR" altLang="en-US" sz="1050" b="1" i="0" u="none" strike="noStrike" kern="1200" cap="none" spc="0" normalizeH="0" baseline="0" noProof="0" dirty="0">
                        <a:ln>
                          <a:noFill/>
                        </a:ln>
                        <a:solidFill>
                          <a:prstClr val="black"/>
                        </a:solidFill>
                        <a:effectLst/>
                        <a:uLnTx/>
                        <a:uFillTx/>
                        <a:latin typeface="Ebrima" pitchFamily="2" charset="0"/>
                        <a:ea typeface="+mn-ea"/>
                        <a:cs typeface="Ebrima" pitchFamily="2" charset="0"/>
                      </a:endParaRPr>
                    </a:p>
                  </a:txBody>
                  <a:tcPr marL="99059" marR="99059" marT="45721" marB="45721" anchor="ctr"/>
                </a:tc>
                <a:tc>
                  <a:txBody>
                    <a:bodyPr/>
                    <a:lstStyle/>
                    <a:p>
                      <a:pPr marL="0" indent="0" latinLnBrk="1">
                        <a:lnSpc>
                          <a:spcPct val="120000"/>
                        </a:lnSpc>
                        <a:buNone/>
                      </a:pPr>
                      <a:r>
                        <a:rPr lang="en-US" altLang="ko-KR" sz="1000" b="1" baseline="0" dirty="0" smtClean="0">
                          <a:solidFill>
                            <a:schemeClr val="tx1"/>
                          </a:solidFill>
                          <a:latin typeface="+mn-ea"/>
                          <a:ea typeface="+mn-ea"/>
                        </a:rPr>
                        <a:t>1. </a:t>
                      </a:r>
                      <a:r>
                        <a:rPr lang="en-US" altLang="ko-KR" sz="1050" b="1" baseline="0" dirty="0" smtClean="0">
                          <a:solidFill>
                            <a:schemeClr val="tx1"/>
                          </a:solidFill>
                          <a:latin typeface="+mn-ea"/>
                          <a:ea typeface="+mn-ea"/>
                        </a:rPr>
                        <a:t>.  </a:t>
                      </a:r>
                      <a:r>
                        <a:rPr lang="en-US" altLang="ko-KR" sz="1050" b="1" baseline="0" dirty="0" smtClean="0">
                          <a:solidFill>
                            <a:schemeClr val="tx1"/>
                          </a:solidFill>
                          <a:latin typeface="Ebrima" pitchFamily="2" charset="0"/>
                          <a:ea typeface="Ebrima" pitchFamily="2" charset="0"/>
                          <a:cs typeface="Ebrima" pitchFamily="2" charset="0"/>
                        </a:rPr>
                        <a:t>Fast Damage Recover</a:t>
                      </a:r>
                      <a:r>
                        <a:rPr lang="en-US" altLang="ko-KR" sz="1000" baseline="0" dirty="0" smtClean="0">
                          <a:latin typeface="Ebrima" pitchFamily="2" charset="0"/>
                          <a:ea typeface="Ebrima" pitchFamily="2" charset="0"/>
                          <a:cs typeface="Ebrima" pitchFamily="2" charset="0"/>
                        </a:rPr>
                        <a:t> : Contains </a:t>
                      </a:r>
                      <a:r>
                        <a:rPr lang="en-US" altLang="ko-KR" sz="1000" b="0" baseline="0" dirty="0" smtClean="0">
                          <a:solidFill>
                            <a:srgbClr val="C00000"/>
                          </a:solidFill>
                          <a:latin typeface="Ebrima" pitchFamily="2" charset="0"/>
                          <a:ea typeface="Ebrima" pitchFamily="2" charset="0"/>
                          <a:cs typeface="Ebrima" pitchFamily="2" charset="0"/>
                        </a:rPr>
                        <a:t>65,000mg of Golden Snail </a:t>
                      </a:r>
                      <a:endParaRPr lang="en-US" altLang="ko-KR" sz="1000" b="0" baseline="0" dirty="0" smtClean="0">
                        <a:latin typeface="Ebrima" pitchFamily="2" charset="0"/>
                        <a:ea typeface="Ebrima" pitchFamily="2" charset="0"/>
                        <a:cs typeface="Ebrima" pitchFamily="2" charset="0"/>
                      </a:endParaRPr>
                    </a:p>
                    <a:p>
                      <a:pPr marL="0" indent="0" latinLnBrk="1">
                        <a:lnSpc>
                          <a:spcPct val="120000"/>
                        </a:lnSpc>
                        <a:buNone/>
                      </a:pPr>
                      <a:r>
                        <a:rPr lang="en-US" altLang="ko-KR" sz="1000" b="0" u="sng" baseline="0" dirty="0" smtClean="0">
                          <a:latin typeface="Ebrima" pitchFamily="2" charset="0"/>
                          <a:ea typeface="Ebrima" pitchFamily="2" charset="0"/>
                          <a:cs typeface="Ebrima" pitchFamily="2" charset="0"/>
                        </a:rPr>
                        <a:t>Golden snail filtrate (50%) is contained instead mineral water </a:t>
                      </a:r>
                    </a:p>
                    <a:p>
                      <a:pPr marL="0" indent="0" latinLnBrk="1">
                        <a:lnSpc>
                          <a:spcPct val="120000"/>
                        </a:lnSpc>
                        <a:buNone/>
                      </a:pPr>
                      <a:r>
                        <a:rPr lang="en-US" altLang="ko-KR" sz="1000" b="0" baseline="0" dirty="0" smtClean="0">
                          <a:solidFill>
                            <a:srgbClr val="C00000"/>
                          </a:solidFill>
                          <a:latin typeface="Ebrima" pitchFamily="2" charset="0"/>
                          <a:ea typeface="Ebrima" pitchFamily="2" charset="0"/>
                          <a:cs typeface="Ebrima" pitchFamily="2" charset="0"/>
                        </a:rPr>
                        <a:t>[ Immediate hydration!! Fast healing of the damaged tissue!!] </a:t>
                      </a:r>
                    </a:p>
                    <a:p>
                      <a:pPr marL="0" indent="0" latinLnBrk="1">
                        <a:lnSpc>
                          <a:spcPct val="120000"/>
                        </a:lnSpc>
                        <a:buNone/>
                      </a:pPr>
                      <a:endParaRPr lang="ko-KR" altLang="en-US" sz="900" baseline="0" dirty="0" smtClean="0">
                        <a:latin typeface="+mn-ea"/>
                        <a:ea typeface="+mn-ea"/>
                      </a:endParaRPr>
                    </a:p>
                    <a:p>
                      <a:pPr marL="0" marR="0" indent="0" algn="l" defTabSz="914400" rtl="0" eaLnBrk="1" fontAlgn="auto" latinLnBrk="1" hangingPunct="1">
                        <a:lnSpc>
                          <a:spcPct val="120000"/>
                        </a:lnSpc>
                        <a:spcBef>
                          <a:spcPts val="0"/>
                        </a:spcBef>
                        <a:spcAft>
                          <a:spcPts val="0"/>
                        </a:spcAft>
                        <a:buClrTx/>
                        <a:buSzTx/>
                        <a:buFontTx/>
                        <a:buNone/>
                        <a:tabLst/>
                        <a:defRPr/>
                      </a:pPr>
                      <a:r>
                        <a:rPr lang="en-US" altLang="ko-KR" sz="1000" b="1" baseline="0" dirty="0" smtClean="0">
                          <a:solidFill>
                            <a:schemeClr val="tx1"/>
                          </a:solidFill>
                          <a:latin typeface="+mn-ea"/>
                          <a:ea typeface="+mn-ea"/>
                        </a:rPr>
                        <a:t>2. Moist Barrier Care</a:t>
                      </a:r>
                    </a:p>
                    <a:p>
                      <a:pPr marL="171450" marR="0" indent="-171450" algn="l" defTabSz="914400" rtl="0" eaLnBrk="1" fontAlgn="auto" latinLnBrk="1" hangingPunct="1">
                        <a:lnSpc>
                          <a:spcPct val="120000"/>
                        </a:lnSpc>
                        <a:spcBef>
                          <a:spcPts val="0"/>
                        </a:spcBef>
                        <a:spcAft>
                          <a:spcPts val="0"/>
                        </a:spcAft>
                        <a:buClrTx/>
                        <a:buSzTx/>
                        <a:buFont typeface="Wingdings" panose="05000000000000000000" pitchFamily="2" charset="2"/>
                        <a:buChar char="ü"/>
                        <a:tabLst/>
                        <a:defRPr/>
                      </a:pPr>
                      <a:r>
                        <a:rPr lang="en-US" altLang="ko-KR" sz="900" baseline="0" dirty="0" smtClean="0">
                          <a:latin typeface="+mn-ea"/>
                          <a:ea typeface="+mn-ea"/>
                        </a:rPr>
                        <a:t>Ceramide</a:t>
                      </a:r>
                      <a:r>
                        <a:rPr lang="ko-KR" altLang="en-US" sz="900" baseline="0" dirty="0" smtClean="0">
                          <a:latin typeface="+mn-ea"/>
                          <a:ea typeface="+mn-ea"/>
                        </a:rPr>
                        <a:t> </a:t>
                      </a:r>
                      <a:r>
                        <a:rPr lang="en-US" altLang="ko-KR" sz="900" baseline="0" dirty="0" smtClean="0">
                          <a:latin typeface="+mn-ea"/>
                          <a:ea typeface="+mn-ea"/>
                        </a:rPr>
                        <a:t>– NMF (natural moisturizing factor) in Epidermis </a:t>
                      </a:r>
                    </a:p>
                    <a:p>
                      <a:pPr marL="171450" marR="0" indent="-171450" algn="l" defTabSz="914400" rtl="0" eaLnBrk="1" fontAlgn="auto" latinLnBrk="1" hangingPunct="1">
                        <a:lnSpc>
                          <a:spcPct val="120000"/>
                        </a:lnSpc>
                        <a:spcBef>
                          <a:spcPts val="0"/>
                        </a:spcBef>
                        <a:spcAft>
                          <a:spcPts val="0"/>
                        </a:spcAft>
                        <a:buClrTx/>
                        <a:buSzTx/>
                        <a:buFont typeface="Wingdings" panose="05000000000000000000" pitchFamily="2" charset="2"/>
                        <a:buChar char="ü"/>
                        <a:tabLst/>
                        <a:defRPr/>
                      </a:pPr>
                      <a:r>
                        <a:rPr lang="en-US" altLang="ko-KR" sz="900" baseline="0" dirty="0" smtClean="0">
                          <a:latin typeface="+mn-ea"/>
                          <a:ea typeface="+mn-ea"/>
                        </a:rPr>
                        <a:t>Hyaluronic Acid</a:t>
                      </a:r>
                      <a:r>
                        <a:rPr lang="ko-KR" altLang="en-US" sz="900" baseline="0" dirty="0" smtClean="0">
                          <a:latin typeface="+mn-ea"/>
                          <a:ea typeface="+mn-ea"/>
                        </a:rPr>
                        <a:t> </a:t>
                      </a:r>
                      <a:r>
                        <a:rPr lang="en-US" altLang="ko-KR" sz="900" baseline="0" dirty="0" smtClean="0">
                          <a:latin typeface="+mn-ea"/>
                          <a:ea typeface="+mn-ea"/>
                        </a:rPr>
                        <a:t>–NMF in Dermis</a:t>
                      </a:r>
                    </a:p>
                    <a:p>
                      <a:pPr marL="0" marR="0" indent="0" algn="l" defTabSz="914400" rtl="0" eaLnBrk="1" fontAlgn="auto" latinLnBrk="1" hangingPunct="1">
                        <a:lnSpc>
                          <a:spcPct val="120000"/>
                        </a:lnSpc>
                        <a:spcBef>
                          <a:spcPts val="0"/>
                        </a:spcBef>
                        <a:spcAft>
                          <a:spcPts val="0"/>
                        </a:spcAft>
                        <a:buClrTx/>
                        <a:buSzTx/>
                        <a:buFont typeface="Wingdings" panose="05000000000000000000" pitchFamily="2" charset="2"/>
                        <a:buNone/>
                        <a:tabLst/>
                        <a:defRPr/>
                      </a:pPr>
                      <a:r>
                        <a:rPr lang="en-US" altLang="ko-KR" sz="900" baseline="0" dirty="0" smtClean="0">
                          <a:latin typeface="+mn-ea"/>
                          <a:ea typeface="+mn-ea"/>
                        </a:rPr>
                        <a:t>                         -  Has extraordinary moist-retaining ability. </a:t>
                      </a:r>
                    </a:p>
                    <a:p>
                      <a:pPr marL="171450" indent="-171450" latinLnBrk="1">
                        <a:lnSpc>
                          <a:spcPct val="120000"/>
                        </a:lnSpc>
                        <a:buFont typeface="Wingdings" pitchFamily="2" charset="2"/>
                        <a:buChar char="ü"/>
                      </a:pPr>
                      <a:r>
                        <a:rPr lang="en-US" altLang="ko-KR" sz="900" baseline="0" dirty="0" smtClean="0">
                          <a:latin typeface="+mn-ea"/>
                          <a:ea typeface="+mn-ea"/>
                        </a:rPr>
                        <a:t>Collagen </a:t>
                      </a:r>
                      <a:r>
                        <a:rPr lang="ko-KR" altLang="en-US" sz="900" baseline="0" dirty="0" smtClean="0">
                          <a:latin typeface="+mn-ea"/>
                          <a:ea typeface="+mn-ea"/>
                        </a:rPr>
                        <a:t> </a:t>
                      </a:r>
                      <a:r>
                        <a:rPr lang="en-US" altLang="ko-KR" sz="900" baseline="0" dirty="0" smtClean="0">
                          <a:latin typeface="+mn-ea"/>
                          <a:ea typeface="+mn-ea"/>
                        </a:rPr>
                        <a:t>- Critical agent in keeping skin strong, firm and healthy</a:t>
                      </a:r>
                    </a:p>
                    <a:p>
                      <a:pPr marL="0" indent="0" latinLnBrk="1">
                        <a:lnSpc>
                          <a:spcPct val="120000"/>
                        </a:lnSpc>
                        <a:buNone/>
                      </a:pPr>
                      <a:endParaRPr lang="ko-KR" altLang="en-US" sz="700" baseline="0" dirty="0" smtClean="0">
                        <a:latin typeface="+mn-ea"/>
                        <a:ea typeface="+mn-ea"/>
                      </a:endParaRPr>
                    </a:p>
                    <a:p>
                      <a:pPr marL="0" indent="0" latinLnBrk="1">
                        <a:lnSpc>
                          <a:spcPct val="120000"/>
                        </a:lnSpc>
                        <a:buNone/>
                      </a:pPr>
                      <a:r>
                        <a:rPr lang="en-US" altLang="ko-KR" sz="1000" b="1" baseline="0" dirty="0" smtClean="0">
                          <a:solidFill>
                            <a:schemeClr val="tx1"/>
                          </a:solidFill>
                          <a:latin typeface="+mn-ea"/>
                          <a:ea typeface="+mn-ea"/>
                        </a:rPr>
                        <a:t>3. High Polymer system</a:t>
                      </a:r>
                      <a:endParaRPr lang="en-US" altLang="ko-KR" sz="1000" b="1" baseline="0" dirty="0" smtClean="0">
                        <a:latin typeface="+mn-ea"/>
                        <a:ea typeface="+mn-ea"/>
                      </a:endParaRPr>
                    </a:p>
                    <a:p>
                      <a:pPr marL="171450" indent="-171450" latinLnBrk="1">
                        <a:lnSpc>
                          <a:spcPct val="120000"/>
                        </a:lnSpc>
                        <a:buFont typeface="Wingdings" panose="05000000000000000000" pitchFamily="2" charset="2"/>
                        <a:buChar char="ü"/>
                      </a:pPr>
                      <a:r>
                        <a:rPr lang="en-US" altLang="ko-KR" sz="900" baseline="0" dirty="0" smtClean="0">
                          <a:latin typeface="+mn-ea"/>
                          <a:ea typeface="+mn-ea"/>
                        </a:rPr>
                        <a:t>Makes the texture cushiony and silky. </a:t>
                      </a:r>
                    </a:p>
                    <a:p>
                      <a:pPr marL="171450" indent="-171450" latinLnBrk="1">
                        <a:lnSpc>
                          <a:spcPct val="120000"/>
                        </a:lnSpc>
                        <a:buFont typeface="Wingdings" panose="05000000000000000000" pitchFamily="2" charset="2"/>
                        <a:buChar char="ü"/>
                      </a:pPr>
                      <a:endParaRPr lang="en-US" altLang="ko-KR" sz="900" baseline="0" dirty="0" smtClean="0">
                        <a:latin typeface="+mn-ea"/>
                        <a:ea typeface="+mn-ea"/>
                      </a:endParaRPr>
                    </a:p>
                    <a:p>
                      <a:pPr marL="0" indent="0" latinLnBrk="1">
                        <a:lnSpc>
                          <a:spcPct val="120000"/>
                        </a:lnSpc>
                        <a:buNone/>
                      </a:pPr>
                      <a:endParaRPr lang="en-US" altLang="ko-KR" sz="1000" baseline="0" dirty="0" smtClean="0">
                        <a:latin typeface="+mn-ea"/>
                        <a:ea typeface="+mn-ea"/>
                      </a:endParaRPr>
                    </a:p>
                    <a:p>
                      <a:pPr marL="0" marR="0" indent="0" algn="l" defTabSz="914400" rtl="0" eaLnBrk="1" fontAlgn="auto" latinLnBrk="1" hangingPunct="1">
                        <a:lnSpc>
                          <a:spcPct val="120000"/>
                        </a:lnSpc>
                        <a:spcBef>
                          <a:spcPts val="0"/>
                        </a:spcBef>
                        <a:spcAft>
                          <a:spcPts val="0"/>
                        </a:spcAft>
                        <a:buClrTx/>
                        <a:buSzTx/>
                        <a:buFontTx/>
                        <a:buNone/>
                        <a:tabLst/>
                        <a:defRPr/>
                      </a:pPr>
                      <a:r>
                        <a:rPr lang="en-US" altLang="ko-KR" sz="1000" b="1" baseline="0" dirty="0" smtClean="0">
                          <a:solidFill>
                            <a:schemeClr val="tx1"/>
                          </a:solidFill>
                          <a:latin typeface="+mn-ea"/>
                          <a:ea typeface="+mn-ea"/>
                        </a:rPr>
                        <a:t>4. Cushiony, Silky smooth texture </a:t>
                      </a:r>
                    </a:p>
                    <a:p>
                      <a:pPr marL="0" marR="0" indent="0" algn="l" defTabSz="914400" rtl="0" eaLnBrk="1" fontAlgn="auto" latinLnBrk="1" hangingPunct="1">
                        <a:lnSpc>
                          <a:spcPct val="120000"/>
                        </a:lnSpc>
                        <a:spcBef>
                          <a:spcPts val="0"/>
                        </a:spcBef>
                        <a:spcAft>
                          <a:spcPts val="0"/>
                        </a:spcAft>
                        <a:buClrTx/>
                        <a:buSzTx/>
                        <a:buFontTx/>
                        <a:buNone/>
                        <a:tabLst/>
                        <a:defRPr/>
                      </a:pPr>
                      <a:r>
                        <a:rPr lang="en-US" altLang="ko-KR" sz="1000" b="1" baseline="0" dirty="0" smtClean="0">
                          <a:solidFill>
                            <a:schemeClr val="tx1"/>
                          </a:solidFill>
                          <a:latin typeface="+mn-ea"/>
                          <a:ea typeface="+mn-ea"/>
                        </a:rPr>
                        <a:t> </a:t>
                      </a:r>
                      <a:r>
                        <a:rPr lang="en-US" altLang="ko-KR" sz="900" b="0" baseline="0" dirty="0" smtClean="0">
                          <a:solidFill>
                            <a:schemeClr val="tx1"/>
                          </a:solidFill>
                          <a:latin typeface="+mn-ea"/>
                          <a:ea typeface="+mn-ea"/>
                        </a:rPr>
                        <a:t>Builds a oil-based polymer to retain hydration for longer period of time.</a:t>
                      </a:r>
                    </a:p>
                  </a:txBody>
                  <a:tcPr marL="99059" marR="99059" marT="45721" marB="45721" anchor="ctr"/>
                </a:tc>
              </a:tr>
              <a:tr h="1350125">
                <a:tc>
                  <a:txBody>
                    <a:bodyPr/>
                    <a:lstStyle/>
                    <a:p>
                      <a:pPr algn="ctr" latinLnBrk="1"/>
                      <a:r>
                        <a:rPr lang="en-US" altLang="ko-KR" sz="1050" b="1" dirty="0" smtClean="0">
                          <a:latin typeface="Ebrima" pitchFamily="2" charset="0"/>
                          <a:ea typeface="Ebrima" pitchFamily="2" charset="0"/>
                          <a:cs typeface="Ebrima" pitchFamily="2" charset="0"/>
                        </a:rPr>
                        <a:t>Sales Talk</a:t>
                      </a:r>
                      <a:endParaRPr lang="ko-KR" altLang="en-US" sz="1050" b="1" dirty="0">
                        <a:latin typeface="Ebrima" pitchFamily="2" charset="0"/>
                        <a:cs typeface="Ebrima" pitchFamily="2" charset="0"/>
                      </a:endParaRPr>
                    </a:p>
                  </a:txBody>
                  <a:tcPr marL="99059" marR="99059" marT="45721" marB="45721" anchor="ct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900" b="0" baseline="0" dirty="0" smtClean="0">
                          <a:solidFill>
                            <a:schemeClr val="tx1"/>
                          </a:solidFill>
                          <a:effectLst/>
                          <a:latin typeface="+mn-ea"/>
                          <a:ea typeface="+mn-ea"/>
                        </a:rPr>
                        <a:t>Here is a moisturizer that will provide never-ending hydration quality for the skin. It has high concentration of luxurious ingredient, the Golden Snail. It has highly effective power in skin renewal and firming, you will be able to observe improvement day by day.  Additional NMFs are added to maximize the hydration quality.  </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900" b="0" baseline="0" dirty="0" smtClean="0">
                        <a:solidFill>
                          <a:schemeClr val="tx1"/>
                        </a:solidFill>
                        <a:effectLst/>
                        <a:latin typeface="+mn-ea"/>
                        <a:ea typeface="+mn-ea"/>
                      </a:endParaRP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900" b="0" baseline="0" dirty="0" smtClean="0">
                        <a:solidFill>
                          <a:schemeClr val="tx1"/>
                        </a:solidFill>
                        <a:effectLst/>
                        <a:latin typeface="+mn-ea"/>
                        <a:ea typeface="+mn-ea"/>
                      </a:endParaRP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900" b="0" baseline="0" dirty="0" smtClean="0">
                        <a:solidFill>
                          <a:schemeClr val="tx1"/>
                        </a:solidFill>
                        <a:effectLst/>
                        <a:latin typeface="+mn-ea"/>
                        <a:ea typeface="+mn-ea"/>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900" b="0" baseline="0" dirty="0" smtClean="0">
                          <a:solidFill>
                            <a:schemeClr val="tx1"/>
                          </a:solidFill>
                          <a:effectLst/>
                          <a:latin typeface="+mn-ea"/>
                          <a:ea typeface="+mn-ea"/>
                        </a:rPr>
                        <a:t>                                                </a:t>
                      </a:r>
                    </a:p>
                  </a:txBody>
                  <a:tcPr marL="99059" marR="99059" marT="45721" marB="45721"/>
                </a:tc>
              </a:tr>
              <a:tr h="245740">
                <a:tc>
                  <a:txBody>
                    <a:bodyPr/>
                    <a:lstStyle/>
                    <a:p>
                      <a:pPr algn="ctr" latinLnBrk="1"/>
                      <a:r>
                        <a:rPr lang="en-US" altLang="ko-KR" sz="1050" b="1" dirty="0" smtClean="0">
                          <a:latin typeface="Ebrima" pitchFamily="2" charset="0"/>
                          <a:ea typeface="Ebrima" pitchFamily="2" charset="0"/>
                          <a:cs typeface="Ebrima" pitchFamily="2" charset="0"/>
                        </a:rPr>
                        <a:t>Direction</a:t>
                      </a:r>
                    </a:p>
                  </a:txBody>
                  <a:tcPr marL="99059" marR="99059" marT="45721" marB="45721" anchor="ctr"/>
                </a:tc>
                <a:tc>
                  <a:txBody>
                    <a:bodyPr/>
                    <a:lstStyle/>
                    <a:p>
                      <a:pPr marL="203200" indent="-203200" algn="l" latinLnBrk="1">
                        <a:spcAft>
                          <a:spcPts val="0"/>
                        </a:spcAft>
                      </a:pPr>
                      <a:r>
                        <a:rPr lang="en-US" altLang="ko-KR" sz="900" kern="100" dirty="0" smtClean="0">
                          <a:effectLst/>
                          <a:latin typeface="+mn-ea"/>
                          <a:ea typeface="+mn-ea"/>
                          <a:cs typeface="Times New Roman"/>
                        </a:rPr>
                        <a:t>After the</a:t>
                      </a:r>
                      <a:r>
                        <a:rPr lang="en-US" altLang="ko-KR" sz="900" kern="100" baseline="0" dirty="0" smtClean="0">
                          <a:effectLst/>
                          <a:latin typeface="+mn-ea"/>
                          <a:ea typeface="+mn-ea"/>
                          <a:cs typeface="Times New Roman"/>
                        </a:rPr>
                        <a:t> essence, apply on entire face and neck in outward direction. </a:t>
                      </a:r>
                      <a:endParaRPr lang="en-US" altLang="ko-KR" sz="900" kern="100" dirty="0" smtClean="0">
                        <a:effectLst/>
                        <a:latin typeface="+mn-ea"/>
                        <a:ea typeface="+mn-ea"/>
                        <a:cs typeface="Times New Roman"/>
                      </a:endParaRPr>
                    </a:p>
                  </a:txBody>
                  <a:tcPr marL="99059" marR="99059" marT="45721" marB="45721"/>
                </a:tc>
              </a:tr>
            </a:tbl>
          </a:graphicData>
        </a:graphic>
      </p:graphicFrame>
      <p:pic>
        <p:nvPicPr>
          <p:cNvPr id="41" name="그림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0433" y="-241502"/>
            <a:ext cx="465165" cy="1709431"/>
          </a:xfrm>
          <a:prstGeom prst="rect">
            <a:avLst/>
          </a:prstGeom>
        </p:spPr>
      </p:pic>
      <p:pic>
        <p:nvPicPr>
          <p:cNvPr id="24"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972" t="32083" r="42500" b="37328"/>
          <a:stretch/>
        </p:blipFill>
        <p:spPr bwMode="auto">
          <a:xfrm>
            <a:off x="8619407" y="3744618"/>
            <a:ext cx="750335"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194" t="32554" r="23516" b="38414"/>
          <a:stretch/>
        </p:blipFill>
        <p:spPr bwMode="auto">
          <a:xfrm>
            <a:off x="8368450" y="4133609"/>
            <a:ext cx="1439613" cy="471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9" descr="C:\Users\user\Desktop\image (5).jpg"/>
          <p:cNvPicPr>
            <a:picLocks noChangeAspect="1" noChangeArrowheads="1"/>
          </p:cNvPicPr>
          <p:nvPr/>
        </p:nvPicPr>
        <p:blipFill rotWithShape="1">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colorTemperature colorTemp="4700"/>
                    </a14:imgEffect>
                    <a14:imgEffect>
                      <a14:brightnessContrast bright="20000" contrast="20000"/>
                    </a14:imgEffect>
                  </a14:imgLayer>
                </a14:imgProps>
              </a:ext>
              <a:ext uri="{28A0092B-C50C-407E-A947-70E740481C1C}">
                <a14:useLocalDpi xmlns:a14="http://schemas.microsoft.com/office/drawing/2010/main" val="0"/>
              </a:ext>
            </a:extLst>
          </a:blip>
          <a:srcRect l="20826" t="21538" r="11228" b="20889"/>
          <a:stretch/>
        </p:blipFill>
        <p:spPr bwMode="auto">
          <a:xfrm>
            <a:off x="6321152" y="5934539"/>
            <a:ext cx="660616" cy="4297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C:\Users\user\Desktop\image (10).jp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sharpenSoften amount="50000"/>
                    </a14:imgEffect>
                    <a14:imgEffect>
                      <a14:colorTemperature colorTemp="5900"/>
                    </a14:imgEffect>
                    <a14:imgEffect>
                      <a14:brightnessContrast bright="20000" contrast="20000"/>
                    </a14:imgEffect>
                  </a14:imgLayer>
                </a14:imgProps>
              </a:ext>
              <a:ext uri="{28A0092B-C50C-407E-A947-70E740481C1C}">
                <a14:useLocalDpi xmlns:a14="http://schemas.microsoft.com/office/drawing/2010/main" val="0"/>
              </a:ext>
            </a:extLst>
          </a:blip>
          <a:srcRect l="16856" t="20446" r="15833" b="24520"/>
          <a:stretch/>
        </p:blipFill>
        <p:spPr bwMode="auto">
          <a:xfrm>
            <a:off x="7446113" y="5906182"/>
            <a:ext cx="654687" cy="427502"/>
          </a:xfrm>
          <a:prstGeom prst="rect">
            <a:avLst/>
          </a:prstGeom>
          <a:noFill/>
          <a:extLst>
            <a:ext uri="{909E8E84-426E-40DD-AFC4-6F175D3DCCD1}">
              <a14:hiddenFill xmlns:a14="http://schemas.microsoft.com/office/drawing/2010/main">
                <a:solidFill>
                  <a:srgbClr val="FFFFFF"/>
                </a:solidFill>
              </a14:hiddenFill>
            </a:ext>
          </a:extLst>
        </p:spPr>
      </p:pic>
      <p:sp>
        <p:nvSpPr>
          <p:cNvPr id="28" name="오른쪽 화살표 27"/>
          <p:cNvSpPr/>
          <p:nvPr/>
        </p:nvSpPr>
        <p:spPr>
          <a:xfrm>
            <a:off x="7056144" y="5947061"/>
            <a:ext cx="267425" cy="21158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직사각형 28"/>
          <p:cNvSpPr/>
          <p:nvPr/>
        </p:nvSpPr>
        <p:spPr>
          <a:xfrm>
            <a:off x="1355385" y="729105"/>
            <a:ext cx="3312367" cy="415498"/>
          </a:xfrm>
          <a:prstGeom prst="rect">
            <a:avLst/>
          </a:prstGeom>
          <a:ln>
            <a:solidFill>
              <a:srgbClr val="FFFFFF"/>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altLang="ko-KR" sz="1050" b="1" dirty="0" smtClean="0">
                <a:solidFill>
                  <a:srgbClr val="FF0000"/>
                </a:solidFill>
                <a:latin typeface="+mn-ea"/>
              </a:rPr>
              <a:t>Approved whitening &amp; Wrinkle care quality</a:t>
            </a:r>
            <a:r>
              <a:rPr lang="ko-KR" altLang="en-US" sz="1050" b="1" dirty="0" smtClean="0">
                <a:solidFill>
                  <a:srgbClr val="FF0000"/>
                </a:solidFill>
                <a:latin typeface="+mn-ea"/>
              </a:rPr>
              <a:t> </a:t>
            </a:r>
            <a:endParaRPr lang="en-US" altLang="ko-KR" sz="1050" b="1" dirty="0">
              <a:solidFill>
                <a:srgbClr val="FF0000"/>
              </a:solidFill>
              <a:latin typeface="+mn-ea"/>
            </a:endParaRPr>
          </a:p>
          <a:p>
            <a:pPr algn="ctr">
              <a:defRPr/>
            </a:pPr>
            <a:r>
              <a:rPr lang="en-US" altLang="ko-KR" sz="1050" b="1" dirty="0" smtClean="0">
                <a:solidFill>
                  <a:srgbClr val="FF0000"/>
                </a:solidFill>
                <a:latin typeface="+mn-ea"/>
              </a:rPr>
              <a:t>50ml </a:t>
            </a:r>
            <a:r>
              <a:rPr lang="en-US" altLang="ko-KR" sz="1050" b="1" dirty="0">
                <a:solidFill>
                  <a:srgbClr val="FF0000"/>
                </a:solidFill>
                <a:latin typeface="+mn-ea"/>
              </a:rPr>
              <a:t>/ </a:t>
            </a:r>
            <a:r>
              <a:rPr lang="en-US" altLang="ko-KR" sz="1050" b="1" dirty="0" smtClean="0">
                <a:solidFill>
                  <a:srgbClr val="FF0000"/>
                </a:solidFill>
                <a:latin typeface="+mn-ea"/>
              </a:rPr>
              <a:t>36,000 won</a:t>
            </a:r>
            <a:endParaRPr lang="ko-KR" altLang="en-US" sz="1050" b="1" dirty="0">
              <a:solidFill>
                <a:srgbClr val="FF0000"/>
              </a:solidFill>
              <a:latin typeface="+mn-ea"/>
            </a:endParaRPr>
          </a:p>
        </p:txBody>
      </p:sp>
      <p:sp>
        <p:nvSpPr>
          <p:cNvPr id="2" name="직사각형 1"/>
          <p:cNvSpPr/>
          <p:nvPr/>
        </p:nvSpPr>
        <p:spPr>
          <a:xfrm>
            <a:off x="1051582" y="4986086"/>
            <a:ext cx="2476501" cy="1200329"/>
          </a:xfrm>
          <a:prstGeom prst="rect">
            <a:avLst/>
          </a:prstGeom>
        </p:spPr>
        <p:txBody>
          <a:bodyPr>
            <a:spAutoFit/>
          </a:bodyPr>
          <a:lstStyle/>
          <a:p>
            <a:r>
              <a:rPr lang="en-US" altLang="ko-KR" sz="900" dirty="0">
                <a:solidFill>
                  <a:prstClr val="black"/>
                </a:solidFill>
                <a:latin typeface="Ebrima" pitchFamily="2" charset="0"/>
                <a:ea typeface="Ebrima" pitchFamily="2" charset="0"/>
                <a:cs typeface="Ebrima" pitchFamily="2" charset="0"/>
              </a:rPr>
              <a:t>The new Snail Essential EX Wrinkle Solution has very fast penetrating rate. The </a:t>
            </a:r>
            <a:r>
              <a:rPr lang="en-US" altLang="ko-KR" sz="900" dirty="0" smtClean="0">
                <a:solidFill>
                  <a:prstClr val="black"/>
                </a:solidFill>
                <a:latin typeface="Ebrima" pitchFamily="2" charset="0"/>
                <a:ea typeface="Ebrima" pitchFamily="2" charset="0"/>
                <a:cs typeface="Ebrima" pitchFamily="2" charset="0"/>
              </a:rPr>
              <a:t>essential </a:t>
            </a:r>
            <a:r>
              <a:rPr lang="en-US" altLang="ko-KR" sz="900" dirty="0">
                <a:solidFill>
                  <a:prstClr val="black"/>
                </a:solidFill>
                <a:latin typeface="Ebrima" pitchFamily="2" charset="0"/>
                <a:ea typeface="Ebrima" pitchFamily="2" charset="0"/>
                <a:cs typeface="Ebrima" pitchFamily="2" charset="0"/>
              </a:rPr>
              <a:t>ingredients are put in the micro gel capsule, so it can reach into the </a:t>
            </a:r>
            <a:r>
              <a:rPr lang="en-US" altLang="ko-KR" sz="900" dirty="0" smtClean="0">
                <a:solidFill>
                  <a:prstClr val="black"/>
                </a:solidFill>
                <a:latin typeface="Ebrima" pitchFamily="2" charset="0"/>
                <a:ea typeface="Ebrima" pitchFamily="2" charset="0"/>
                <a:cs typeface="Ebrima" pitchFamily="2" charset="0"/>
              </a:rPr>
              <a:t>dermis.  It not only increases skin’s renewing ability, extra peptides are formulated to give tremendous amount of nourishment and wrinkle care quality. </a:t>
            </a:r>
            <a:endParaRPr lang="ko-KR" altLang="en-US" dirty="0">
              <a:latin typeface="Ebrima" pitchFamily="2" charset="0"/>
              <a:cs typeface="Ebrima" pitchFamily="2" charset="0"/>
            </a:endParaRPr>
          </a:p>
        </p:txBody>
      </p:sp>
      <p:grpSp>
        <p:nvGrpSpPr>
          <p:cNvPr id="3" name="그룹 2"/>
          <p:cNvGrpSpPr/>
          <p:nvPr/>
        </p:nvGrpSpPr>
        <p:grpSpPr>
          <a:xfrm>
            <a:off x="3296815" y="4972260"/>
            <a:ext cx="1597121" cy="1265052"/>
            <a:chOff x="3296815" y="4972260"/>
            <a:chExt cx="1597121" cy="1265052"/>
          </a:xfrm>
        </p:grpSpPr>
        <p:pic>
          <p:nvPicPr>
            <p:cNvPr id="2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l="6075" t="13998" r="27419" b="7562"/>
            <a:stretch>
              <a:fillRect/>
            </a:stretch>
          </p:blipFill>
          <p:spPr bwMode="auto">
            <a:xfrm>
              <a:off x="3424907" y="4972260"/>
              <a:ext cx="1469029" cy="1140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3"/>
            <p:cNvSpPr txBox="1">
              <a:spLocks noChangeArrowheads="1"/>
            </p:cNvSpPr>
            <p:nvPr/>
          </p:nvSpPr>
          <p:spPr bwMode="auto">
            <a:xfrm>
              <a:off x="3804449" y="5262427"/>
              <a:ext cx="576063"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algn="ctr" eaLnBrk="1" hangingPunct="1">
                <a:spcBef>
                  <a:spcPct val="0"/>
                </a:spcBef>
                <a:buFontTx/>
                <a:buNone/>
              </a:pPr>
              <a:r>
                <a:rPr lang="en-US" altLang="ko-KR" sz="600" b="1" dirty="0" smtClean="0">
                  <a:solidFill>
                    <a:srgbClr val="9A0000"/>
                  </a:solidFill>
                  <a:latin typeface="Meiryo" pitchFamily="34" charset="-128"/>
                  <a:ea typeface="Meiryo" pitchFamily="34" charset="-128"/>
                  <a:cs typeface="Meiryo" pitchFamily="34" charset="-128"/>
                </a:rPr>
                <a:t>Instant hydration</a:t>
              </a:r>
              <a:endParaRPr lang="ko-KR" altLang="en-US" sz="600" b="1" dirty="0">
                <a:solidFill>
                  <a:srgbClr val="9A0000"/>
                </a:solidFill>
                <a:latin typeface="Meiryo" pitchFamily="34" charset="-128"/>
                <a:ea typeface="굴림" charset="-127"/>
                <a:cs typeface="Meiryo" pitchFamily="34" charset="-128"/>
              </a:endParaRPr>
            </a:p>
          </p:txBody>
        </p:sp>
        <p:sp>
          <p:nvSpPr>
            <p:cNvPr id="21" name="TextBox 21"/>
            <p:cNvSpPr txBox="1">
              <a:spLocks noChangeArrowheads="1"/>
            </p:cNvSpPr>
            <p:nvPr/>
          </p:nvSpPr>
          <p:spPr bwMode="auto">
            <a:xfrm>
              <a:off x="4236626" y="5960313"/>
              <a:ext cx="65731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algn="ctr" eaLnBrk="1" hangingPunct="1">
                <a:spcBef>
                  <a:spcPct val="0"/>
                </a:spcBef>
                <a:buFontTx/>
                <a:buNone/>
              </a:pPr>
              <a:r>
                <a:rPr lang="en-US" altLang="ko-KR" sz="600" b="1" dirty="0" smtClean="0">
                  <a:solidFill>
                    <a:srgbClr val="9A0000"/>
                  </a:solidFill>
                  <a:latin typeface="Meiryo" pitchFamily="34" charset="-128"/>
                  <a:ea typeface="Meiryo" pitchFamily="34" charset="-128"/>
                  <a:cs typeface="Meiryo" pitchFamily="34" charset="-128"/>
                </a:rPr>
                <a:t>Deep penetration</a:t>
              </a:r>
              <a:endParaRPr lang="ko-KR" altLang="en-US" sz="600" b="1" dirty="0">
                <a:solidFill>
                  <a:srgbClr val="9A0000"/>
                </a:solidFill>
                <a:latin typeface="Meiryo" pitchFamily="34" charset="-128"/>
                <a:ea typeface="굴림" charset="-127"/>
                <a:cs typeface="Meiryo" pitchFamily="34" charset="-128"/>
              </a:endParaRPr>
            </a:p>
          </p:txBody>
        </p:sp>
        <p:sp>
          <p:nvSpPr>
            <p:cNvPr id="30" name="TextBox 21"/>
            <p:cNvSpPr txBox="1">
              <a:spLocks noChangeArrowheads="1"/>
            </p:cNvSpPr>
            <p:nvPr/>
          </p:nvSpPr>
          <p:spPr bwMode="auto">
            <a:xfrm>
              <a:off x="3296815" y="5952041"/>
              <a:ext cx="816357"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algn="ctr" eaLnBrk="1" hangingPunct="1">
                <a:spcBef>
                  <a:spcPct val="0"/>
                </a:spcBef>
                <a:buFontTx/>
                <a:buNone/>
              </a:pPr>
              <a:r>
                <a:rPr lang="en-US" altLang="ko-KR" sz="600" b="1" dirty="0" smtClean="0">
                  <a:solidFill>
                    <a:srgbClr val="9A0000"/>
                  </a:solidFill>
                  <a:latin typeface="Meiryo" pitchFamily="34" charset="-128"/>
                  <a:ea typeface="Meiryo" pitchFamily="34" charset="-128"/>
                  <a:cs typeface="Meiryo" pitchFamily="34" charset="-128"/>
                </a:rPr>
                <a:t>Concentrated gel capsule</a:t>
              </a:r>
              <a:endParaRPr lang="ko-KR" altLang="en-US" sz="600" b="1" dirty="0">
                <a:solidFill>
                  <a:srgbClr val="9A0000"/>
                </a:solidFill>
                <a:latin typeface="Meiryo" pitchFamily="34" charset="-128"/>
                <a:ea typeface="굴림" charset="-127"/>
                <a:cs typeface="Meiryo" pitchFamily="34" charset="-128"/>
              </a:endParaRPr>
            </a:p>
          </p:txBody>
        </p:sp>
      </p:grpSp>
      <p:sp>
        <p:nvSpPr>
          <p:cNvPr id="31" name="직사각형 30"/>
          <p:cNvSpPr/>
          <p:nvPr/>
        </p:nvSpPr>
        <p:spPr>
          <a:xfrm>
            <a:off x="6321152" y="709246"/>
            <a:ext cx="3312367" cy="415498"/>
          </a:xfrm>
          <a:prstGeom prst="rect">
            <a:avLst/>
          </a:prstGeom>
          <a:ln>
            <a:solidFill>
              <a:srgbClr val="FFFFFF"/>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altLang="ko-KR" sz="1050" b="1" dirty="0" smtClean="0">
                <a:solidFill>
                  <a:srgbClr val="FF0000"/>
                </a:solidFill>
                <a:latin typeface="+mn-ea"/>
              </a:rPr>
              <a:t>Approved whitening &amp; Wrinkle care quality</a:t>
            </a:r>
            <a:r>
              <a:rPr lang="ko-KR" altLang="en-US" sz="1050" b="1" dirty="0" smtClean="0">
                <a:solidFill>
                  <a:srgbClr val="FF0000"/>
                </a:solidFill>
                <a:latin typeface="+mn-ea"/>
              </a:rPr>
              <a:t> </a:t>
            </a:r>
            <a:endParaRPr lang="en-US" altLang="ko-KR" sz="1050" b="1" dirty="0">
              <a:solidFill>
                <a:srgbClr val="FF0000"/>
              </a:solidFill>
              <a:latin typeface="+mn-ea"/>
            </a:endParaRPr>
          </a:p>
          <a:p>
            <a:pPr algn="ctr">
              <a:defRPr/>
            </a:pPr>
            <a:r>
              <a:rPr lang="en-US" altLang="ko-KR" sz="1050" b="1" dirty="0" smtClean="0">
                <a:solidFill>
                  <a:srgbClr val="FF0000"/>
                </a:solidFill>
                <a:latin typeface="+mn-ea"/>
              </a:rPr>
              <a:t>150ml </a:t>
            </a:r>
            <a:r>
              <a:rPr lang="en-US" altLang="ko-KR" sz="1050" b="1" dirty="0">
                <a:solidFill>
                  <a:srgbClr val="FF0000"/>
                </a:solidFill>
                <a:latin typeface="+mn-ea"/>
              </a:rPr>
              <a:t>/ </a:t>
            </a:r>
            <a:r>
              <a:rPr lang="en-US" altLang="ko-KR" sz="1050" b="1" dirty="0" smtClean="0">
                <a:solidFill>
                  <a:srgbClr val="FF0000"/>
                </a:solidFill>
                <a:latin typeface="+mn-ea"/>
              </a:rPr>
              <a:t>30,000 won</a:t>
            </a:r>
            <a:endParaRPr lang="ko-KR" altLang="en-US" sz="1050" b="1" dirty="0">
              <a:solidFill>
                <a:srgbClr val="FF0000"/>
              </a:solidFill>
              <a:latin typeface="+mn-ea"/>
            </a:endParaRPr>
          </a:p>
        </p:txBody>
      </p:sp>
      <p:sp>
        <p:nvSpPr>
          <p:cNvPr id="4" name="직사각형 3"/>
          <p:cNvSpPr/>
          <p:nvPr/>
        </p:nvSpPr>
        <p:spPr>
          <a:xfrm>
            <a:off x="8100800" y="6016110"/>
            <a:ext cx="1558439" cy="230832"/>
          </a:xfrm>
          <a:prstGeom prst="rect">
            <a:avLst/>
          </a:prstGeom>
        </p:spPr>
        <p:txBody>
          <a:bodyPr wrap="none">
            <a:spAutoFit/>
          </a:bodyPr>
          <a:lstStyle/>
          <a:p>
            <a:pPr lvl="0" algn="ctr">
              <a:defRPr/>
            </a:pPr>
            <a:r>
              <a:rPr lang="en-US" altLang="ko-KR" sz="900" i="1" dirty="0">
                <a:solidFill>
                  <a:prstClr val="black"/>
                </a:solidFill>
              </a:rPr>
              <a:t>Highly nourishing texture </a:t>
            </a:r>
            <a:endParaRPr lang="ko-KR" altLang="en-US" sz="900" dirty="0">
              <a:solidFill>
                <a:prstClr val="black"/>
              </a:solidFill>
            </a:endParaRPr>
          </a:p>
        </p:txBody>
      </p:sp>
    </p:spTree>
    <p:extLst>
      <p:ext uri="{BB962C8B-B14F-4D97-AF65-F5344CB8AC3E}">
        <p14:creationId xmlns:p14="http://schemas.microsoft.com/office/powerpoint/2010/main" val="1268715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내용 개체 틀 6"/>
          <p:cNvGraphicFramePr>
            <a:graphicFrameLocks/>
          </p:cNvGraphicFramePr>
          <p:nvPr>
            <p:extLst>
              <p:ext uri="{D42A27DB-BD31-4B8C-83A1-F6EECF244321}">
                <p14:modId xmlns:p14="http://schemas.microsoft.com/office/powerpoint/2010/main" val="2862441731"/>
              </p:ext>
            </p:extLst>
          </p:nvPr>
        </p:nvGraphicFramePr>
        <p:xfrm>
          <a:off x="5067604" y="60655"/>
          <a:ext cx="4799942" cy="6700340"/>
        </p:xfrm>
        <a:graphic>
          <a:graphicData uri="http://schemas.openxmlformats.org/drawingml/2006/table">
            <a:tbl>
              <a:tblPr firstRow="1" bandCol="1">
                <a:tableStyleId>{5940675A-B579-460E-94D1-54222C63F5DA}</a:tableStyleId>
              </a:tblPr>
              <a:tblGrid>
                <a:gridCol w="976248"/>
                <a:gridCol w="3823694"/>
              </a:tblGrid>
              <a:tr h="1133077">
                <a:tc>
                  <a:txBody>
                    <a:bodyPr/>
                    <a:lstStyle/>
                    <a:p>
                      <a:pPr algn="ctr" latinLnBrk="1"/>
                      <a:endParaRPr lang="ko-KR" altLang="en-US" sz="1200" b="1" dirty="0" smtClean="0">
                        <a:solidFill>
                          <a:schemeClr val="bg1"/>
                        </a:solidFill>
                      </a:endParaRPr>
                    </a:p>
                  </a:txBody>
                  <a:tcPr marL="99059" marR="99059" marT="45730" marB="45730" anchor="ctr">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smtClean="0">
                          <a:ln>
                            <a:noFill/>
                          </a:ln>
                          <a:solidFill>
                            <a:prstClr val="white"/>
                          </a:solidFill>
                          <a:effectLst/>
                          <a:uLnTx/>
                          <a:uFillTx/>
                          <a:latin typeface="Ebrima" pitchFamily="2" charset="0"/>
                          <a:ea typeface="Ebrima" pitchFamily="2" charset="0"/>
                          <a:cs typeface="Ebrima" pitchFamily="2" charset="0"/>
                        </a:rPr>
                        <a:t>Snail Essential EX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ko-KR" altLang="en-US" sz="1600" b="1" i="0" u="none" strike="noStrike" kern="1200" cap="none" spc="0" normalizeH="0" baseline="0" noProof="0" dirty="0" smtClean="0">
                          <a:ln>
                            <a:noFill/>
                          </a:ln>
                          <a:solidFill>
                            <a:prstClr val="white"/>
                          </a:solidFill>
                          <a:effectLst/>
                          <a:uLnTx/>
                          <a:uFillTx/>
                          <a:latin typeface="Ebrima" pitchFamily="2" charset="0"/>
                          <a:ea typeface="휴먼엑스포" panose="02030504000101010101" pitchFamily="18" charset="-127"/>
                          <a:cs typeface="Ebrima" pitchFamily="2" charset="0"/>
                        </a:rPr>
                        <a:t> </a:t>
                      </a:r>
                      <a:r>
                        <a:rPr kumimoji="0" lang="en-US" altLang="ko-KR" sz="1600" b="1" i="0" u="none" strike="noStrike" kern="1200" cap="none" spc="0" normalizeH="0" baseline="0" noProof="0" dirty="0" smtClean="0">
                          <a:ln>
                            <a:noFill/>
                          </a:ln>
                          <a:solidFill>
                            <a:prstClr val="white"/>
                          </a:solidFill>
                          <a:effectLst/>
                          <a:uLnTx/>
                          <a:uFillTx/>
                          <a:latin typeface="Ebrima" pitchFamily="2" charset="0"/>
                          <a:ea typeface="Ebrima" pitchFamily="2" charset="0"/>
                          <a:cs typeface="Ebrima" pitchFamily="2" charset="0"/>
                        </a:rPr>
                        <a:t>Wrinkle Solution Cream</a:t>
                      </a:r>
                    </a:p>
                    <a:p>
                      <a:pPr marL="0" marR="0" lvl="0" indent="0" algn="ctr" defTabSz="914400" rtl="0" eaLnBrk="1" fontAlgn="auto" latinLnBrk="1" hangingPunct="1">
                        <a:lnSpc>
                          <a:spcPct val="100000"/>
                        </a:lnSpc>
                        <a:spcBef>
                          <a:spcPts val="0"/>
                        </a:spcBef>
                        <a:spcAft>
                          <a:spcPts val="0"/>
                        </a:spcAft>
                        <a:buClrTx/>
                        <a:buSzTx/>
                        <a:buFontTx/>
                        <a:buNone/>
                        <a:tabLst/>
                        <a:defRPr/>
                      </a:pPr>
                      <a:endParaRPr lang="en-US" altLang="ko-KR" sz="2400" b="1" u="sng" dirty="0" smtClean="0">
                        <a:solidFill>
                          <a:schemeClr val="bg1"/>
                        </a:solidFill>
                      </a:endParaRPr>
                    </a:p>
                  </a:txBody>
                  <a:tcPr marL="99059" marR="99059" marT="45730" marB="45730" anchor="ctr">
                    <a:solidFill>
                      <a:schemeClr val="accent2">
                        <a:lumMod val="75000"/>
                      </a:schemeClr>
                    </a:solidFill>
                  </a:tcPr>
                </a:tc>
              </a:tr>
              <a:tr h="468847">
                <a:tc>
                  <a:txBody>
                    <a:bodyPr/>
                    <a:lstStyle/>
                    <a:p>
                      <a:pPr algn="ctr" latinLnBrk="1"/>
                      <a:r>
                        <a:rPr lang="en-US" altLang="ko-KR" sz="1050" b="1" dirty="0" smtClean="0">
                          <a:latin typeface="Ebrima" pitchFamily="2" charset="0"/>
                          <a:ea typeface="Ebrima" pitchFamily="2" charset="0"/>
                          <a:cs typeface="Ebrima" pitchFamily="2" charset="0"/>
                        </a:rPr>
                        <a:t>Key</a:t>
                      </a:r>
                      <a:r>
                        <a:rPr lang="en-US" altLang="ko-KR" sz="1050" b="1" baseline="0" dirty="0" smtClean="0">
                          <a:latin typeface="Ebrima" pitchFamily="2" charset="0"/>
                          <a:ea typeface="Ebrima" pitchFamily="2" charset="0"/>
                          <a:cs typeface="Ebrima" pitchFamily="2" charset="0"/>
                        </a:rPr>
                        <a:t> Selling Point</a:t>
                      </a:r>
                      <a:endParaRPr lang="en-US" altLang="ko-KR" sz="1050" b="1" dirty="0" smtClean="0">
                        <a:latin typeface="Ebrima" pitchFamily="2" charset="0"/>
                        <a:ea typeface="Ebrima" pitchFamily="2" charset="0"/>
                        <a:cs typeface="Ebrima" pitchFamily="2" charset="0"/>
                      </a:endParaRPr>
                    </a:p>
                  </a:txBody>
                  <a:tcPr marL="99059" marR="99059" marT="45721" marB="45721" anchor="ct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900" b="1" dirty="0" smtClean="0">
                          <a:latin typeface="Ebrima" pitchFamily="2" charset="0"/>
                          <a:ea typeface="Ebrima" pitchFamily="2" charset="0"/>
                          <a:cs typeface="Ebrima" pitchFamily="2" charset="0"/>
                        </a:rPr>
                        <a:t>[Lustrous barrier</a:t>
                      </a:r>
                      <a:r>
                        <a:rPr lang="en-US" altLang="ko-KR" sz="900" b="1" baseline="0" dirty="0" smtClean="0">
                          <a:latin typeface="Ebrima" pitchFamily="2" charset="0"/>
                          <a:ea typeface="Ebrima" pitchFamily="2" charset="0"/>
                          <a:cs typeface="Ebrima" pitchFamily="2" charset="0"/>
                        </a:rPr>
                        <a:t> Care</a:t>
                      </a:r>
                      <a:r>
                        <a:rPr lang="en-US" altLang="ko-KR" sz="900" b="1" dirty="0" smtClean="0">
                          <a:latin typeface="Ebrima" pitchFamily="2" charset="0"/>
                          <a:ea typeface="Ebrima" pitchFamily="2" charset="0"/>
                          <a:cs typeface="Ebrima" pitchFamily="2" charset="0"/>
                        </a:rPr>
                        <a:t>/ Ultimate wrinkle care, firming care, Hydration care</a:t>
                      </a:r>
                      <a:r>
                        <a:rPr lang="en-US" altLang="ko-KR" sz="900" b="1" baseline="0" dirty="0" smtClean="0">
                          <a:latin typeface="Ebrima" pitchFamily="2" charset="0"/>
                          <a:ea typeface="Ebrima" pitchFamily="2" charset="0"/>
                          <a:cs typeface="Ebrima" pitchFamily="2" charset="0"/>
                        </a:rPr>
                        <a:t>]</a:t>
                      </a:r>
                      <a:endParaRPr lang="en-US" altLang="ko-KR" sz="900" b="1" baseline="0" dirty="0" smtClean="0">
                        <a:solidFill>
                          <a:srgbClr val="9A0000"/>
                        </a:solidFill>
                        <a:effectLst/>
                        <a:latin typeface="Ebrima" pitchFamily="2" charset="0"/>
                        <a:ea typeface="Ebrima" pitchFamily="2" charset="0"/>
                        <a:cs typeface="Ebrima" pitchFamily="2" charset="0"/>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baseline="0" dirty="0" smtClean="0">
                          <a:solidFill>
                            <a:srgbClr val="C00000"/>
                          </a:solidFill>
                          <a:effectLst/>
                          <a:latin typeface="Ebrima" pitchFamily="2" charset="0"/>
                          <a:ea typeface="Ebrima" pitchFamily="2" charset="0"/>
                          <a:cs typeface="Ebrima" pitchFamily="2" charset="0"/>
                        </a:rPr>
                        <a:t>High quality ingredients and proved technology together offer the ultimate formula of antiaging cream</a:t>
                      </a:r>
                    </a:p>
                  </a:txBody>
                  <a:tcPr marL="99059" marR="99059" marT="45721" marB="45721" anchor="ctr"/>
                </a:tc>
              </a:tr>
              <a:tr h="3315518">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smtClean="0">
                          <a:ln>
                            <a:noFill/>
                          </a:ln>
                          <a:solidFill>
                            <a:prstClr val="black"/>
                          </a:solidFill>
                          <a:effectLst/>
                          <a:uLnTx/>
                          <a:uFillTx/>
                          <a:latin typeface="Ebrima" pitchFamily="2" charset="0"/>
                          <a:ea typeface="Ebrima" pitchFamily="2" charset="0"/>
                          <a:cs typeface="Ebrima" pitchFamily="2" charset="0"/>
                        </a:rPr>
                        <a:t>Feature</a:t>
                      </a:r>
                      <a:endParaRPr kumimoji="0" lang="ko-KR" altLang="en-US" sz="1050" b="1" i="0" u="none" strike="noStrike" kern="1200" cap="none" spc="0" normalizeH="0" baseline="0" noProof="0" dirty="0">
                        <a:ln>
                          <a:noFill/>
                        </a:ln>
                        <a:solidFill>
                          <a:prstClr val="black"/>
                        </a:solidFill>
                        <a:effectLst/>
                        <a:uLnTx/>
                        <a:uFillTx/>
                        <a:latin typeface="Ebrima" pitchFamily="2" charset="0"/>
                        <a:ea typeface="+mn-ea"/>
                        <a:cs typeface="Ebrima" pitchFamily="2" charset="0"/>
                      </a:endParaRPr>
                    </a:p>
                  </a:txBody>
                  <a:tcPr marL="99059" marR="99059" marT="45721" marB="45721" anchor="ctr"/>
                </a:tc>
                <a:tc>
                  <a:txBody>
                    <a:bodyPr/>
                    <a:lstStyle/>
                    <a:p>
                      <a:pPr marL="0" indent="0" latinLnBrk="1">
                        <a:buNone/>
                      </a:pPr>
                      <a:r>
                        <a:rPr lang="en-US" altLang="ko-KR" sz="1000" b="1" baseline="0" dirty="0" smtClean="0">
                          <a:solidFill>
                            <a:schemeClr val="tx1"/>
                          </a:solidFill>
                          <a:latin typeface="Ebrima" pitchFamily="2" charset="0"/>
                          <a:ea typeface="Ebrima" pitchFamily="2" charset="0"/>
                          <a:cs typeface="Ebrima" pitchFamily="2" charset="0"/>
                        </a:rPr>
                        <a:t>1. </a:t>
                      </a:r>
                      <a:r>
                        <a:rPr lang="en-US" altLang="ko-KR" sz="1050" b="1" baseline="0" dirty="0" smtClean="0">
                          <a:solidFill>
                            <a:schemeClr val="tx1"/>
                          </a:solidFill>
                          <a:latin typeface="Ebrima" pitchFamily="2" charset="0"/>
                          <a:ea typeface="Ebrima" pitchFamily="2" charset="0"/>
                          <a:cs typeface="Ebrima" pitchFamily="2" charset="0"/>
                        </a:rPr>
                        <a:t>  Fast Damage Recover</a:t>
                      </a:r>
                    </a:p>
                    <a:p>
                      <a:pPr marL="0" indent="0" latinLnBrk="1">
                        <a:buNone/>
                      </a:pPr>
                      <a:r>
                        <a:rPr lang="en-US" altLang="ko-KR" sz="1000" baseline="0" dirty="0" smtClean="0">
                          <a:latin typeface="Ebrima" pitchFamily="2" charset="0"/>
                          <a:ea typeface="Ebrima" pitchFamily="2" charset="0"/>
                          <a:cs typeface="Ebrima" pitchFamily="2" charset="0"/>
                        </a:rPr>
                        <a:t> </a:t>
                      </a:r>
                      <a:r>
                        <a:rPr lang="en-US" altLang="ko-KR" sz="900" baseline="0" dirty="0" smtClean="0">
                          <a:latin typeface="Ebrima" pitchFamily="2" charset="0"/>
                          <a:ea typeface="Ebrima" pitchFamily="2" charset="0"/>
                          <a:cs typeface="Ebrima" pitchFamily="2" charset="0"/>
                        </a:rPr>
                        <a:t>: Contains </a:t>
                      </a:r>
                      <a:r>
                        <a:rPr lang="en-US" altLang="ko-KR" sz="900" b="0" baseline="0" dirty="0" smtClean="0">
                          <a:solidFill>
                            <a:srgbClr val="C00000"/>
                          </a:solidFill>
                          <a:latin typeface="Ebrima" pitchFamily="2" charset="0"/>
                          <a:ea typeface="Ebrima" pitchFamily="2" charset="0"/>
                          <a:cs typeface="Ebrima" pitchFamily="2" charset="0"/>
                        </a:rPr>
                        <a:t>65,000mg of Golden Snail </a:t>
                      </a:r>
                      <a:endParaRPr lang="en-US" altLang="ko-KR" sz="900" b="0" baseline="0" dirty="0" smtClean="0">
                        <a:latin typeface="Ebrima" pitchFamily="2" charset="0"/>
                        <a:ea typeface="Ebrima" pitchFamily="2" charset="0"/>
                        <a:cs typeface="Ebrima" pitchFamily="2" charset="0"/>
                      </a:endParaRPr>
                    </a:p>
                    <a:p>
                      <a:pPr marL="0" indent="0" latinLnBrk="1">
                        <a:buNone/>
                      </a:pPr>
                      <a:r>
                        <a:rPr lang="en-US" altLang="ko-KR" sz="900" b="1" u="sng" baseline="0" dirty="0" smtClean="0">
                          <a:latin typeface="Ebrima" pitchFamily="2" charset="0"/>
                          <a:ea typeface="Ebrima" pitchFamily="2" charset="0"/>
                          <a:cs typeface="Ebrima" pitchFamily="2" charset="0"/>
                        </a:rPr>
                        <a:t>Golden snail filtrate (50%) is contained instead mineral water </a:t>
                      </a:r>
                    </a:p>
                    <a:p>
                      <a:pPr marL="0" indent="0" latinLnBrk="1">
                        <a:buNone/>
                      </a:pPr>
                      <a:r>
                        <a:rPr lang="en-US" altLang="ko-KR" sz="900" b="1" baseline="0" dirty="0" smtClean="0">
                          <a:solidFill>
                            <a:srgbClr val="C00000"/>
                          </a:solidFill>
                          <a:latin typeface="Ebrima" pitchFamily="2" charset="0"/>
                          <a:ea typeface="Ebrima" pitchFamily="2" charset="0"/>
                          <a:cs typeface="Ebrima" pitchFamily="2" charset="0"/>
                        </a:rPr>
                        <a:t>[ Immediate hydration!! Fast healing of the damaged tissue!!] </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900" b="1" baseline="0" dirty="0" smtClean="0">
                        <a:solidFill>
                          <a:srgbClr val="C00000"/>
                        </a:solidFill>
                        <a:latin typeface="Ebrima" pitchFamily="2" charset="0"/>
                        <a:ea typeface="Ebrima" pitchFamily="2" charset="0"/>
                        <a:cs typeface="Ebrima" pitchFamily="2" charset="0"/>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900" b="1" baseline="0" dirty="0" smtClean="0">
                          <a:solidFill>
                            <a:srgbClr val="C00000"/>
                          </a:solidFill>
                          <a:latin typeface="Ebrima" pitchFamily="2" charset="0"/>
                          <a:ea typeface="Ebrima" pitchFamily="2" charset="0"/>
                          <a:cs typeface="Ebrima" pitchFamily="2" charset="0"/>
                        </a:rPr>
                        <a:t> </a:t>
                      </a:r>
                      <a:r>
                        <a:rPr lang="en-US" altLang="ko-KR" sz="1000" b="1" baseline="0" dirty="0" smtClean="0">
                          <a:solidFill>
                            <a:schemeClr val="tx1"/>
                          </a:solidFill>
                          <a:latin typeface="Ebrima" pitchFamily="2" charset="0"/>
                          <a:ea typeface="Ebrima" pitchFamily="2" charset="0"/>
                          <a:cs typeface="Ebrima" pitchFamily="2" charset="0"/>
                        </a:rPr>
                        <a:t>2. </a:t>
                      </a:r>
                      <a:r>
                        <a:rPr lang="en-US" altLang="ko-KR" sz="1000" b="1" baseline="0" dirty="0" smtClean="0">
                          <a:solidFill>
                            <a:srgbClr val="FF0000"/>
                          </a:solidFill>
                          <a:latin typeface="Ebrima" pitchFamily="2" charset="0"/>
                          <a:ea typeface="Ebrima" pitchFamily="2" charset="0"/>
                          <a:cs typeface="Ebrima" pitchFamily="2" charset="0"/>
                        </a:rPr>
                        <a:t>Royal Peptide </a:t>
                      </a:r>
                      <a:r>
                        <a:rPr lang="en-US" altLang="ko-KR" sz="1000" b="1" baseline="0" dirty="0" smtClean="0">
                          <a:solidFill>
                            <a:schemeClr val="tx1"/>
                          </a:solidFill>
                          <a:latin typeface="Ebrima" pitchFamily="2" charset="0"/>
                          <a:ea typeface="Ebrima" pitchFamily="2" charset="0"/>
                          <a:cs typeface="Ebrima" pitchFamily="2" charset="0"/>
                        </a:rPr>
                        <a:t>increases firmness and skin’s natural strength.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baseline="0" dirty="0" smtClean="0">
                          <a:solidFill>
                            <a:schemeClr val="tx1"/>
                          </a:solidFill>
                          <a:latin typeface="Ebrima" pitchFamily="2" charset="0"/>
                          <a:ea typeface="Ebrima" pitchFamily="2" charset="0"/>
                          <a:cs typeface="Ebrima" pitchFamily="2" charset="0"/>
                        </a:rPr>
                        <a:t>    </a:t>
                      </a:r>
                      <a:r>
                        <a:rPr lang="en-US" altLang="ko-KR" sz="900" baseline="0" dirty="0" smtClean="0">
                          <a:latin typeface="Ebrima" pitchFamily="2" charset="0"/>
                          <a:ea typeface="Ebrima" pitchFamily="2" charset="0"/>
                          <a:cs typeface="Ebrima" pitchFamily="2" charset="0"/>
                        </a:rPr>
                        <a:t>- Made of 22 kinds of amino acids extracted from Royal Jelly </a:t>
                      </a:r>
                    </a:p>
                    <a:p>
                      <a:pPr marL="0" indent="0" latinLnBrk="1">
                        <a:buNone/>
                      </a:pPr>
                      <a:r>
                        <a:rPr lang="en-US" altLang="ko-KR" sz="900" baseline="0" dirty="0" smtClean="0">
                          <a:latin typeface="Ebrima" pitchFamily="2" charset="0"/>
                          <a:ea typeface="Ebrima" pitchFamily="2" charset="0"/>
                          <a:cs typeface="Ebrima" pitchFamily="2" charset="0"/>
                        </a:rPr>
                        <a:t>   - Very powerful antioxidant power. Skin strengthening power. Cell recovery power. </a:t>
                      </a:r>
                    </a:p>
                    <a:p>
                      <a:pPr marL="0" indent="0" latinLnBrk="1">
                        <a:buNone/>
                      </a:pPr>
                      <a:r>
                        <a:rPr lang="en-US" altLang="ko-KR" sz="900" baseline="0" dirty="0" smtClean="0">
                          <a:latin typeface="Ebrima" pitchFamily="2" charset="0"/>
                          <a:ea typeface="Ebrima" pitchFamily="2" charset="0"/>
                          <a:cs typeface="Ebrima" pitchFamily="2" charset="0"/>
                        </a:rPr>
                        <a:t>   - Contains Collagen </a:t>
                      </a:r>
                      <a:r>
                        <a:rPr lang="ko-KR" altLang="en-US" sz="900" baseline="0" dirty="0" smtClean="0">
                          <a:latin typeface="Ebrima" pitchFamily="2" charset="0"/>
                          <a:ea typeface="+mn-ea"/>
                          <a:cs typeface="Ebrima" pitchFamily="2" charset="0"/>
                        </a:rPr>
                        <a:t> </a:t>
                      </a:r>
                      <a:r>
                        <a:rPr lang="en-US" altLang="ko-KR" sz="900" baseline="0" dirty="0" smtClean="0">
                          <a:latin typeface="Ebrima" pitchFamily="2" charset="0"/>
                          <a:ea typeface="Ebrima" pitchFamily="2" charset="0"/>
                          <a:cs typeface="Ebrima" pitchFamily="2" charset="0"/>
                        </a:rPr>
                        <a:t>- Critical agent in keeping skin strong, firm and healthy</a:t>
                      </a:r>
                    </a:p>
                    <a:p>
                      <a:pPr marL="0" indent="0" latinLnBrk="1">
                        <a:buNone/>
                      </a:pPr>
                      <a:endParaRPr lang="en-US" altLang="ko-KR" sz="1000" b="1" baseline="0" dirty="0" smtClean="0">
                        <a:solidFill>
                          <a:srgbClr val="C00000"/>
                        </a:solidFill>
                        <a:latin typeface="Ebrima" pitchFamily="2" charset="0"/>
                        <a:ea typeface="Ebrima" pitchFamily="2" charset="0"/>
                        <a:cs typeface="Ebrima" pitchFamily="2" charset="0"/>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baseline="0" dirty="0" smtClean="0">
                          <a:solidFill>
                            <a:schemeClr val="tx1"/>
                          </a:solidFill>
                          <a:latin typeface="Ebrima" pitchFamily="2" charset="0"/>
                          <a:ea typeface="Ebrima" pitchFamily="2" charset="0"/>
                          <a:cs typeface="Ebrima" pitchFamily="2" charset="0"/>
                        </a:rPr>
                        <a:t>3. </a:t>
                      </a:r>
                      <a:r>
                        <a:rPr lang="en-US" altLang="ko-KR" sz="1050" b="1" baseline="0" dirty="0" smtClean="0">
                          <a:solidFill>
                            <a:schemeClr val="tx1"/>
                          </a:solidFill>
                          <a:latin typeface="Ebrima" pitchFamily="2" charset="0"/>
                          <a:ea typeface="Ebrima" pitchFamily="2" charset="0"/>
                          <a:cs typeface="Ebrima" pitchFamily="2" charset="0"/>
                        </a:rPr>
                        <a:t>Moist Barrier Care</a:t>
                      </a:r>
                    </a:p>
                    <a:p>
                      <a:pPr marL="171450" marR="0" indent="-171450" algn="l" defTabSz="914400" rtl="0" eaLnBrk="1" fontAlgn="auto" latinLnBrk="1" hangingPunct="1">
                        <a:lnSpc>
                          <a:spcPct val="100000"/>
                        </a:lnSpc>
                        <a:spcBef>
                          <a:spcPts val="0"/>
                        </a:spcBef>
                        <a:spcAft>
                          <a:spcPts val="0"/>
                        </a:spcAft>
                        <a:buClrTx/>
                        <a:buSzTx/>
                        <a:buFont typeface="Wingdings" panose="05000000000000000000" pitchFamily="2" charset="2"/>
                        <a:buChar char="ü"/>
                        <a:tabLst/>
                        <a:defRPr/>
                      </a:pPr>
                      <a:r>
                        <a:rPr lang="en-US" altLang="ko-KR" sz="1000" baseline="0" dirty="0" smtClean="0">
                          <a:latin typeface="Ebrima" pitchFamily="2" charset="0"/>
                          <a:ea typeface="Ebrima" pitchFamily="2" charset="0"/>
                          <a:cs typeface="Ebrima" pitchFamily="2" charset="0"/>
                        </a:rPr>
                        <a:t>Ceramide</a:t>
                      </a:r>
                      <a:r>
                        <a:rPr lang="ko-KR" altLang="en-US" sz="1000" baseline="0" dirty="0" smtClean="0">
                          <a:latin typeface="Ebrima" pitchFamily="2" charset="0"/>
                          <a:ea typeface="+mn-ea"/>
                          <a:cs typeface="Ebrima" pitchFamily="2" charset="0"/>
                        </a:rPr>
                        <a:t> </a:t>
                      </a:r>
                      <a:r>
                        <a:rPr lang="en-US" altLang="ko-KR" sz="1000" baseline="0" dirty="0" smtClean="0">
                          <a:latin typeface="Ebrima" pitchFamily="2" charset="0"/>
                          <a:ea typeface="Ebrima" pitchFamily="2" charset="0"/>
                          <a:cs typeface="Ebrima" pitchFamily="2" charset="0"/>
                        </a:rPr>
                        <a:t>– NMF (natural moisturizing factor) in Epidermis </a:t>
                      </a:r>
                    </a:p>
                    <a:p>
                      <a:pPr marL="171450" marR="0" indent="-171450" algn="l" defTabSz="914400" rtl="0" eaLnBrk="1" fontAlgn="auto" latinLnBrk="1" hangingPunct="1">
                        <a:lnSpc>
                          <a:spcPct val="100000"/>
                        </a:lnSpc>
                        <a:spcBef>
                          <a:spcPts val="0"/>
                        </a:spcBef>
                        <a:spcAft>
                          <a:spcPts val="0"/>
                        </a:spcAft>
                        <a:buClrTx/>
                        <a:buSzTx/>
                        <a:buFont typeface="Wingdings" panose="05000000000000000000" pitchFamily="2" charset="2"/>
                        <a:buChar char="ü"/>
                        <a:tabLst/>
                        <a:defRPr/>
                      </a:pPr>
                      <a:r>
                        <a:rPr lang="en-US" altLang="ko-KR" sz="1000" baseline="0" dirty="0" smtClean="0">
                          <a:latin typeface="Ebrima" pitchFamily="2" charset="0"/>
                          <a:ea typeface="Ebrima" pitchFamily="2" charset="0"/>
                          <a:cs typeface="Ebrima" pitchFamily="2" charset="0"/>
                        </a:rPr>
                        <a:t>Hyaluronic Acid</a:t>
                      </a:r>
                      <a:r>
                        <a:rPr lang="ko-KR" altLang="en-US" sz="1000" baseline="0" dirty="0" smtClean="0">
                          <a:latin typeface="Ebrima" pitchFamily="2" charset="0"/>
                          <a:ea typeface="+mn-ea"/>
                          <a:cs typeface="Ebrima" pitchFamily="2" charset="0"/>
                        </a:rPr>
                        <a:t> </a:t>
                      </a:r>
                      <a:r>
                        <a:rPr lang="en-US" altLang="ko-KR" sz="1000" baseline="0" dirty="0" smtClean="0">
                          <a:latin typeface="Ebrima" pitchFamily="2" charset="0"/>
                          <a:ea typeface="Ebrima" pitchFamily="2" charset="0"/>
                          <a:cs typeface="Ebrima" pitchFamily="2" charset="0"/>
                        </a:rPr>
                        <a:t>–NMF in Dermis</a:t>
                      </a:r>
                    </a:p>
                    <a:p>
                      <a:pPr marL="0" marR="0" indent="0" algn="l" defTabSz="914400" rtl="0" eaLnBrk="1" fontAlgn="auto" latinLnBrk="1" hangingPunct="1">
                        <a:lnSpc>
                          <a:spcPct val="100000"/>
                        </a:lnSpc>
                        <a:spcBef>
                          <a:spcPts val="0"/>
                        </a:spcBef>
                        <a:spcAft>
                          <a:spcPts val="0"/>
                        </a:spcAft>
                        <a:buClrTx/>
                        <a:buSzTx/>
                        <a:buFont typeface="Wingdings" panose="05000000000000000000" pitchFamily="2" charset="2"/>
                        <a:buNone/>
                        <a:tabLst/>
                        <a:defRPr/>
                      </a:pPr>
                      <a:r>
                        <a:rPr lang="en-US" altLang="ko-KR" sz="1000" baseline="0" dirty="0" smtClean="0">
                          <a:latin typeface="Ebrima" pitchFamily="2" charset="0"/>
                          <a:ea typeface="Ebrima" pitchFamily="2" charset="0"/>
                          <a:cs typeface="Ebrima" pitchFamily="2" charset="0"/>
                        </a:rPr>
                        <a:t>                         -  Has extraordinary moist-retaining ability. </a:t>
                      </a:r>
                    </a:p>
                    <a:p>
                      <a:pPr marL="0" indent="0" latinLnBrk="1">
                        <a:buNone/>
                      </a:pPr>
                      <a:endParaRPr lang="en-US" altLang="ko-KR" sz="900" baseline="0" dirty="0" smtClean="0">
                        <a:latin typeface="Ebrima" pitchFamily="2" charset="0"/>
                        <a:ea typeface="Ebrima" pitchFamily="2" charset="0"/>
                        <a:cs typeface="Ebrima" pitchFamily="2" charset="0"/>
                      </a:endParaRPr>
                    </a:p>
                    <a:p>
                      <a:pPr marL="0" indent="0" latinLnBrk="1">
                        <a:buNone/>
                      </a:pPr>
                      <a:r>
                        <a:rPr lang="en-US" altLang="ko-KR" sz="1000" b="1" baseline="0" dirty="0" smtClean="0">
                          <a:solidFill>
                            <a:schemeClr val="tx1"/>
                          </a:solidFill>
                          <a:latin typeface="Ebrima" pitchFamily="2" charset="0"/>
                          <a:ea typeface="Ebrima" pitchFamily="2" charset="0"/>
                          <a:cs typeface="Ebrima" pitchFamily="2" charset="0"/>
                        </a:rPr>
                        <a:t>4. Double Layer Moisturizing film formula </a:t>
                      </a:r>
                      <a:r>
                        <a:rPr lang="en-US" altLang="ko-KR" sz="900" b="1" baseline="0" dirty="0" smtClean="0">
                          <a:solidFill>
                            <a:schemeClr val="tx1"/>
                          </a:solidFill>
                          <a:latin typeface="Ebrima" pitchFamily="2" charset="0"/>
                          <a:ea typeface="Ebrima" pitchFamily="2" charset="0"/>
                          <a:cs typeface="Ebrima" pitchFamily="2" charset="0"/>
                        </a:rPr>
                        <a:t>[</a:t>
                      </a:r>
                      <a:r>
                        <a:rPr lang="ko-KR" altLang="en-US" sz="900" b="1" baseline="0" dirty="0" smtClean="0">
                          <a:solidFill>
                            <a:schemeClr val="tx1"/>
                          </a:solidFill>
                          <a:latin typeface="Ebrima" pitchFamily="2" charset="0"/>
                          <a:ea typeface="+mn-ea"/>
                          <a:cs typeface="Ebrima" pitchFamily="2" charset="0"/>
                        </a:rPr>
                        <a:t> </a:t>
                      </a:r>
                      <a:r>
                        <a:rPr lang="en-US" altLang="ko-KR" sz="900" b="1" baseline="0" dirty="0" smtClean="0">
                          <a:solidFill>
                            <a:schemeClr val="tx1"/>
                          </a:solidFill>
                          <a:latin typeface="Ebrima" pitchFamily="2" charset="0"/>
                          <a:ea typeface="Ebrima" pitchFamily="2" charset="0"/>
                          <a:cs typeface="Ebrima" pitchFamily="2" charset="0"/>
                        </a:rPr>
                        <a:t>Intense hydration care]</a:t>
                      </a:r>
                    </a:p>
                    <a:p>
                      <a:pPr marL="0" indent="0" latinLnBrk="1">
                        <a:buNone/>
                      </a:pPr>
                      <a:r>
                        <a:rPr lang="en-US" altLang="ko-KR" sz="1000" baseline="0" dirty="0" smtClean="0">
                          <a:latin typeface="Ebrima" pitchFamily="2" charset="0"/>
                          <a:ea typeface="Ebrima" pitchFamily="2" charset="0"/>
                          <a:cs typeface="Ebrima" pitchFamily="2" charset="0"/>
                        </a:rPr>
                        <a:t> </a:t>
                      </a:r>
                      <a:r>
                        <a:rPr lang="en-US" altLang="ko-KR" sz="900" baseline="0" dirty="0" smtClean="0">
                          <a:latin typeface="Ebrima" pitchFamily="2" charset="0"/>
                          <a:ea typeface="Ebrima" pitchFamily="2" charset="0"/>
                          <a:cs typeface="Ebrima" pitchFamily="2" charset="0"/>
                        </a:rPr>
                        <a:t>: Liquid crystal gel network method</a:t>
                      </a:r>
                    </a:p>
                    <a:p>
                      <a:pPr marL="0" indent="0" latinLnBrk="1">
                        <a:buNone/>
                      </a:pPr>
                      <a:r>
                        <a:rPr lang="ko-KR" altLang="en-US" sz="900" baseline="0" dirty="0" smtClean="0">
                          <a:latin typeface="Ebrima" pitchFamily="2" charset="0"/>
                          <a:ea typeface="+mn-ea"/>
                          <a:cs typeface="Ebrima" pitchFamily="2" charset="0"/>
                        </a:rPr>
                        <a:t>  </a:t>
                      </a:r>
                      <a:r>
                        <a:rPr lang="en-US" altLang="ko-KR" sz="900" baseline="0" dirty="0" smtClean="0">
                          <a:latin typeface="Ebrima" pitchFamily="2" charset="0"/>
                          <a:ea typeface="Ebrima" pitchFamily="2" charset="0"/>
                          <a:cs typeface="Ebrima" pitchFamily="2" charset="0"/>
                        </a:rPr>
                        <a:t>Luminous skin surface, Thoroughly nourished inner skin. </a:t>
                      </a:r>
                      <a:r>
                        <a:rPr lang="ko-KR" altLang="en-US" sz="900" baseline="0" dirty="0" smtClean="0">
                          <a:latin typeface="Ebrima" pitchFamily="2" charset="0"/>
                          <a:ea typeface="+mn-ea"/>
                          <a:cs typeface="Ebrima" pitchFamily="2" charset="0"/>
                        </a:rPr>
                        <a:t> </a:t>
                      </a:r>
                    </a:p>
                  </a:txBody>
                  <a:tcPr marL="99059" marR="99059" marT="45721" marB="45721" anchor="ctr"/>
                </a:tc>
              </a:tr>
              <a:tr h="1164232">
                <a:tc>
                  <a:txBody>
                    <a:bodyPr/>
                    <a:lstStyle/>
                    <a:p>
                      <a:pPr algn="ctr" latinLnBrk="1"/>
                      <a:r>
                        <a:rPr lang="en-US" altLang="ko-KR" sz="1050" b="1" dirty="0" smtClean="0">
                          <a:latin typeface="Ebrima" pitchFamily="2" charset="0"/>
                          <a:ea typeface="Ebrima" pitchFamily="2" charset="0"/>
                          <a:cs typeface="Ebrima" pitchFamily="2" charset="0"/>
                        </a:rPr>
                        <a:t>Sales Talk</a:t>
                      </a:r>
                      <a:endParaRPr lang="ko-KR" altLang="en-US" sz="1050" b="1" dirty="0">
                        <a:latin typeface="Ebrima" pitchFamily="2" charset="0"/>
                        <a:cs typeface="Ebrima" pitchFamily="2" charset="0"/>
                      </a:endParaRPr>
                    </a:p>
                  </a:txBody>
                  <a:tcPr marL="99059" marR="99059" marT="45721" marB="45721" anchor="ct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900" b="0" baseline="0" dirty="0" smtClean="0">
                          <a:solidFill>
                            <a:schemeClr val="tx1"/>
                          </a:solidFill>
                          <a:effectLst/>
                          <a:latin typeface="Ebrima" pitchFamily="2" charset="0"/>
                          <a:ea typeface="+mn-ea"/>
                          <a:cs typeface="Ebrima" pitchFamily="2" charset="0"/>
                        </a:rPr>
                        <a:t>Experience the powerful skin recovery power of the precious, Golden Snail </a:t>
                      </a:r>
                      <a:r>
                        <a:rPr lang="en-US" altLang="ko-KR" sz="900" b="0" baseline="0" dirty="0" err="1" smtClean="0">
                          <a:solidFill>
                            <a:schemeClr val="tx1"/>
                          </a:solidFill>
                          <a:effectLst/>
                          <a:latin typeface="Ebrima" pitchFamily="2" charset="0"/>
                          <a:ea typeface="+mn-ea"/>
                          <a:cs typeface="Ebrima" pitchFamily="2" charset="0"/>
                        </a:rPr>
                        <a:t>Mucin</a:t>
                      </a:r>
                      <a:r>
                        <a:rPr lang="en-US" altLang="ko-KR" sz="900" b="0" baseline="0" dirty="0" smtClean="0">
                          <a:solidFill>
                            <a:schemeClr val="tx1"/>
                          </a:solidFill>
                          <a:effectLst/>
                          <a:latin typeface="Ebrima" pitchFamily="2" charset="0"/>
                          <a:ea typeface="+mn-ea"/>
                          <a:cs typeface="Ebrima" pitchFamily="2" charset="0"/>
                        </a:rPr>
                        <a:t>. This Snail Essential EX Cream has no mineral water, but instead, it contains Golden Snail </a:t>
                      </a:r>
                      <a:r>
                        <a:rPr lang="en-US" altLang="ko-KR" sz="900" b="0" baseline="0" dirty="0" err="1" smtClean="0">
                          <a:solidFill>
                            <a:schemeClr val="tx1"/>
                          </a:solidFill>
                          <a:effectLst/>
                          <a:latin typeface="Ebrima" pitchFamily="2" charset="0"/>
                          <a:ea typeface="+mn-ea"/>
                          <a:cs typeface="Ebrima" pitchFamily="2" charset="0"/>
                        </a:rPr>
                        <a:t>mucin</a:t>
                      </a:r>
                      <a:r>
                        <a:rPr lang="en-US" altLang="ko-KR" sz="900" b="0" baseline="0" dirty="0" smtClean="0">
                          <a:solidFill>
                            <a:schemeClr val="tx1"/>
                          </a:solidFill>
                          <a:effectLst/>
                          <a:latin typeface="Ebrima" pitchFamily="2" charset="0"/>
                          <a:ea typeface="+mn-ea"/>
                          <a:cs typeface="Ebrima" pitchFamily="2" charset="0"/>
                        </a:rPr>
                        <a:t> filtrate to give extraordinary skin care quality for damaged, aging skin. It also contains Royal peptide extracted from the Royal Jelly. Your skin will have much smoother, firmer and brighter condition. </a:t>
                      </a:r>
                      <a:endParaRPr lang="en-US" altLang="ko-KR" sz="900" b="0" baseline="0" dirty="0" smtClean="0">
                        <a:solidFill>
                          <a:schemeClr val="tx1"/>
                        </a:solidFill>
                        <a:effectLst/>
                        <a:latin typeface="Ebrima" pitchFamily="2" charset="0"/>
                        <a:ea typeface="Ebrima" pitchFamily="2" charset="0"/>
                        <a:cs typeface="Ebrima" pitchFamily="2" charset="0"/>
                      </a:endParaRPr>
                    </a:p>
                  </a:txBody>
                  <a:tcPr marL="99059" marR="99059" marT="45721" marB="45721"/>
                </a:tc>
              </a:tr>
              <a:tr h="416951">
                <a:tc>
                  <a:txBody>
                    <a:bodyPr/>
                    <a:lstStyle/>
                    <a:p>
                      <a:pPr algn="ctr" latinLnBrk="1"/>
                      <a:r>
                        <a:rPr lang="en-US" altLang="ko-KR" sz="1050" b="1" dirty="0" smtClean="0">
                          <a:latin typeface="Ebrima" pitchFamily="2" charset="0"/>
                          <a:ea typeface="Ebrima" pitchFamily="2" charset="0"/>
                          <a:cs typeface="Ebrima" pitchFamily="2" charset="0"/>
                        </a:rPr>
                        <a:t>Direction</a:t>
                      </a:r>
                    </a:p>
                  </a:txBody>
                  <a:tcPr marL="99059" marR="99059" marT="45721" marB="45721" anchor="ct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900" kern="100" dirty="0" smtClean="0">
                          <a:effectLst/>
                          <a:latin typeface="Ebrima" pitchFamily="2" charset="0"/>
                          <a:ea typeface="맑은 고딕" pitchFamily="50" charset="-127"/>
                          <a:cs typeface="Ebrima" pitchFamily="2" charset="0"/>
                        </a:rPr>
                        <a:t>After applying the eye cream, apply</a:t>
                      </a:r>
                      <a:r>
                        <a:rPr lang="en-US" altLang="ko-KR" sz="900" kern="100" baseline="0" dirty="0" smtClean="0">
                          <a:effectLst/>
                          <a:latin typeface="Ebrima" pitchFamily="2" charset="0"/>
                          <a:ea typeface="맑은 고딕" pitchFamily="50" charset="-127"/>
                          <a:cs typeface="Ebrima" pitchFamily="2" charset="0"/>
                        </a:rPr>
                        <a:t> adequate amount on entire face and neck. </a:t>
                      </a:r>
                      <a:r>
                        <a:rPr lang="en-US" altLang="ko-KR" sz="900" kern="100" dirty="0" smtClean="0">
                          <a:effectLst/>
                          <a:latin typeface="Ebrima" pitchFamily="2" charset="0"/>
                          <a:ea typeface="Ebrima" pitchFamily="2" charset="0"/>
                          <a:cs typeface="Ebrima" pitchFamily="2" charset="0"/>
                        </a:rPr>
                        <a:t> </a:t>
                      </a:r>
                    </a:p>
                  </a:txBody>
                  <a:tcPr marL="99059" marR="99059" marT="45721" marB="45721"/>
                </a:tc>
              </a:tr>
            </a:tbl>
          </a:graphicData>
        </a:graphic>
      </p:graphicFrame>
      <p:cxnSp>
        <p:nvCxnSpPr>
          <p:cNvPr id="6" name="직선 연결선 5"/>
          <p:cNvCxnSpPr/>
          <p:nvPr/>
        </p:nvCxnSpPr>
        <p:spPr>
          <a:xfrm>
            <a:off x="4964247" y="-14437"/>
            <a:ext cx="0" cy="6840538"/>
          </a:xfrm>
          <a:prstGeom prst="line">
            <a:avLst/>
          </a:prstGeom>
          <a:ln w="381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0" name="내용 개체 틀 6"/>
          <p:cNvGraphicFramePr>
            <a:graphicFrameLocks/>
          </p:cNvGraphicFramePr>
          <p:nvPr>
            <p:extLst>
              <p:ext uri="{D42A27DB-BD31-4B8C-83A1-F6EECF244321}">
                <p14:modId xmlns:p14="http://schemas.microsoft.com/office/powerpoint/2010/main" val="1610737458"/>
              </p:ext>
            </p:extLst>
          </p:nvPr>
        </p:nvGraphicFramePr>
        <p:xfrm>
          <a:off x="56456" y="51322"/>
          <a:ext cx="4799942" cy="6762054"/>
        </p:xfrm>
        <a:graphic>
          <a:graphicData uri="http://schemas.openxmlformats.org/drawingml/2006/table">
            <a:tbl>
              <a:tblPr firstRow="1" bandCol="1">
                <a:tableStyleId>{5940675A-B579-460E-94D1-54222C63F5DA}</a:tableStyleId>
              </a:tblPr>
              <a:tblGrid>
                <a:gridCol w="976248"/>
                <a:gridCol w="3823694"/>
              </a:tblGrid>
              <a:tr h="1139857">
                <a:tc>
                  <a:txBody>
                    <a:bodyPr/>
                    <a:lstStyle/>
                    <a:p>
                      <a:pPr algn="ctr" latinLnBrk="1"/>
                      <a:endParaRPr lang="ko-KR" altLang="en-US" sz="1200" b="1" dirty="0" smtClean="0">
                        <a:solidFill>
                          <a:schemeClr val="bg1"/>
                        </a:solidFill>
                      </a:endParaRPr>
                    </a:p>
                  </a:txBody>
                  <a:tcPr marL="99059" marR="99059" marT="45730" marB="45730" anchor="ctr">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smtClean="0">
                          <a:ln>
                            <a:noFill/>
                          </a:ln>
                          <a:solidFill>
                            <a:prstClr val="white"/>
                          </a:solidFill>
                          <a:effectLst/>
                          <a:uLnTx/>
                          <a:uFillTx/>
                          <a:latin typeface="Ebrima" pitchFamily="2" charset="0"/>
                          <a:ea typeface="Ebrima" pitchFamily="2" charset="0"/>
                          <a:cs typeface="Ebrima" pitchFamily="2" charset="0"/>
                        </a:rPr>
                        <a:t>Snail Essential EX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ko-KR" altLang="en-US" sz="1600" b="1" i="0" u="none" strike="noStrike" kern="1200" cap="none" spc="0" normalizeH="0" baseline="0" noProof="0" dirty="0" smtClean="0">
                          <a:ln>
                            <a:noFill/>
                          </a:ln>
                          <a:solidFill>
                            <a:prstClr val="white"/>
                          </a:solidFill>
                          <a:effectLst/>
                          <a:uLnTx/>
                          <a:uFillTx/>
                          <a:latin typeface="Ebrima" pitchFamily="2" charset="0"/>
                          <a:ea typeface="휴먼엑스포" panose="02030504000101010101" pitchFamily="18" charset="-127"/>
                          <a:cs typeface="Ebrima" pitchFamily="2" charset="0"/>
                        </a:rPr>
                        <a:t> </a:t>
                      </a:r>
                      <a:r>
                        <a:rPr kumimoji="0" lang="en-US" altLang="ko-KR" sz="1600" b="1" i="0" u="none" strike="noStrike" kern="1200" cap="none" spc="0" normalizeH="0" baseline="0" noProof="0" dirty="0" smtClean="0">
                          <a:ln>
                            <a:noFill/>
                          </a:ln>
                          <a:solidFill>
                            <a:prstClr val="white"/>
                          </a:solidFill>
                          <a:effectLst/>
                          <a:uLnTx/>
                          <a:uFillTx/>
                          <a:latin typeface="Ebrima" pitchFamily="2" charset="0"/>
                          <a:ea typeface="Ebrima" pitchFamily="2" charset="0"/>
                          <a:cs typeface="Ebrima" pitchFamily="2" charset="0"/>
                        </a:rPr>
                        <a:t>Wrinkle Solution </a:t>
                      </a:r>
                      <a:r>
                        <a:rPr lang="en-US" altLang="ko-KR" sz="1600" b="1" dirty="0" smtClean="0">
                          <a:solidFill>
                            <a:schemeClr val="bg1"/>
                          </a:solidFill>
                          <a:latin typeface="Ebrima" pitchFamily="2" charset="0"/>
                          <a:ea typeface="Ebrima" pitchFamily="2" charset="0"/>
                          <a:cs typeface="Ebrima" pitchFamily="2" charset="0"/>
                        </a:rPr>
                        <a:t>Eye Cream</a:t>
                      </a:r>
                    </a:p>
                    <a:p>
                      <a:pPr latinLnBrk="1"/>
                      <a:endParaRPr lang="en-US" altLang="ko-KR" sz="2400" b="1" u="sng" dirty="0" smtClean="0">
                        <a:solidFill>
                          <a:schemeClr val="bg1"/>
                        </a:solidFill>
                      </a:endParaRPr>
                    </a:p>
                  </a:txBody>
                  <a:tcPr marL="99059" marR="99059" marT="45730" marB="45730" anchor="ctr">
                    <a:solidFill>
                      <a:schemeClr val="accent2">
                        <a:lumMod val="75000"/>
                      </a:schemeClr>
                    </a:solidFill>
                  </a:tcPr>
                </a:tc>
              </a:tr>
              <a:tr h="551925">
                <a:tc>
                  <a:txBody>
                    <a:bodyPr/>
                    <a:lstStyle/>
                    <a:p>
                      <a:pPr algn="ctr" latinLnBrk="1"/>
                      <a:r>
                        <a:rPr lang="en-US" altLang="ko-KR" sz="1050" b="1" dirty="0" smtClean="0">
                          <a:latin typeface="Ebrima" pitchFamily="2" charset="0"/>
                          <a:ea typeface="Ebrima" pitchFamily="2" charset="0"/>
                          <a:cs typeface="Ebrima" pitchFamily="2" charset="0"/>
                        </a:rPr>
                        <a:t>Key</a:t>
                      </a:r>
                      <a:r>
                        <a:rPr lang="en-US" altLang="ko-KR" sz="1050" b="1" baseline="0" dirty="0" smtClean="0">
                          <a:latin typeface="Ebrima" pitchFamily="2" charset="0"/>
                          <a:ea typeface="Ebrima" pitchFamily="2" charset="0"/>
                          <a:cs typeface="Ebrima" pitchFamily="2" charset="0"/>
                        </a:rPr>
                        <a:t> Selling Point</a:t>
                      </a:r>
                      <a:endParaRPr lang="en-US" altLang="ko-KR" sz="1050" b="1" dirty="0" smtClean="0">
                        <a:latin typeface="Ebrima" pitchFamily="2" charset="0"/>
                        <a:ea typeface="Ebrima" pitchFamily="2" charset="0"/>
                        <a:cs typeface="Ebrima" pitchFamily="2" charset="0"/>
                      </a:endParaRPr>
                    </a:p>
                  </a:txBody>
                  <a:tcPr marL="99059" marR="99059" marT="45721" marB="45721" anchor="ct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0" dirty="0" smtClean="0">
                          <a:latin typeface="Ebrima" pitchFamily="2" charset="0"/>
                          <a:ea typeface="Ebrima" pitchFamily="2" charset="0"/>
                          <a:cs typeface="Ebrima" pitchFamily="2" charset="0"/>
                        </a:rPr>
                        <a:t>[Firming Barrier Care</a:t>
                      </a:r>
                      <a:r>
                        <a:rPr lang="ko-KR" altLang="en-US" sz="1000" b="0" dirty="0" smtClean="0">
                          <a:latin typeface="Ebrima" pitchFamily="2" charset="0"/>
                          <a:ea typeface="맑은 고딕" pitchFamily="50" charset="-127"/>
                          <a:cs typeface="Ebrima" pitchFamily="2" charset="0"/>
                        </a:rPr>
                        <a:t> </a:t>
                      </a:r>
                      <a:r>
                        <a:rPr lang="en-US" altLang="ko-KR" sz="1000" b="0" dirty="0" smtClean="0">
                          <a:latin typeface="Ebrima" pitchFamily="2" charset="0"/>
                          <a:ea typeface="Ebrima" pitchFamily="2" charset="0"/>
                          <a:cs typeface="Ebrima" pitchFamily="2" charset="0"/>
                        </a:rPr>
                        <a:t>/ Wrinkle, darkness and</a:t>
                      </a:r>
                      <a:r>
                        <a:rPr lang="en-US" altLang="ko-KR" sz="1000" b="0" baseline="0" dirty="0" smtClean="0">
                          <a:latin typeface="Ebrima" pitchFamily="2" charset="0"/>
                          <a:ea typeface="Ebrima" pitchFamily="2" charset="0"/>
                          <a:cs typeface="Ebrima" pitchFamily="2" charset="0"/>
                        </a:rPr>
                        <a:t> sagginess care around the eye area.]</a:t>
                      </a:r>
                      <a:endParaRPr lang="en-US" altLang="ko-KR" sz="1000" b="0" baseline="0" dirty="0" smtClean="0">
                        <a:solidFill>
                          <a:srgbClr val="9A0000"/>
                        </a:solidFill>
                        <a:effectLst/>
                        <a:latin typeface="Ebrima" pitchFamily="2" charset="0"/>
                        <a:ea typeface="Ebrima" pitchFamily="2" charset="0"/>
                        <a:cs typeface="Ebrima" pitchFamily="2" charset="0"/>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baseline="0" dirty="0" smtClean="0">
                          <a:solidFill>
                            <a:srgbClr val="B00000"/>
                          </a:solidFill>
                          <a:effectLst/>
                          <a:latin typeface="Ebrima" pitchFamily="2" charset="0"/>
                          <a:ea typeface="Ebrima" pitchFamily="2" charset="0"/>
                          <a:cs typeface="Ebrima" pitchFamily="2" charset="0"/>
                        </a:rPr>
                        <a:t>Intensive wrinkle care eye cream with Botox peptide, Golden snail </a:t>
                      </a:r>
                      <a:r>
                        <a:rPr lang="en-US" altLang="ko-KR" sz="1000" b="1" baseline="0" dirty="0" err="1" smtClean="0">
                          <a:solidFill>
                            <a:srgbClr val="B00000"/>
                          </a:solidFill>
                          <a:effectLst/>
                          <a:latin typeface="Ebrima" pitchFamily="2" charset="0"/>
                          <a:ea typeface="Ebrima" pitchFamily="2" charset="0"/>
                          <a:cs typeface="Ebrima" pitchFamily="2" charset="0"/>
                        </a:rPr>
                        <a:t>mucin</a:t>
                      </a:r>
                      <a:r>
                        <a:rPr lang="en-US" altLang="ko-KR" sz="1000" b="1" baseline="0" dirty="0" smtClean="0">
                          <a:solidFill>
                            <a:srgbClr val="B00000"/>
                          </a:solidFill>
                          <a:effectLst/>
                          <a:latin typeface="Ebrima" pitchFamily="2" charset="0"/>
                          <a:ea typeface="Ebrima" pitchFamily="2" charset="0"/>
                          <a:cs typeface="Ebrima" pitchFamily="2" charset="0"/>
                        </a:rPr>
                        <a:t> and Collagen.  </a:t>
                      </a:r>
                    </a:p>
                  </a:txBody>
                  <a:tcPr marL="99059" marR="99059" marT="45721" marB="45721" anchor="ctr"/>
                </a:tc>
              </a:tr>
              <a:tr h="3264971">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smtClean="0">
                          <a:ln>
                            <a:noFill/>
                          </a:ln>
                          <a:solidFill>
                            <a:prstClr val="black"/>
                          </a:solidFill>
                          <a:effectLst/>
                          <a:uLnTx/>
                          <a:uFillTx/>
                          <a:latin typeface="Ebrima" pitchFamily="2" charset="0"/>
                          <a:ea typeface="Ebrima" pitchFamily="2" charset="0"/>
                          <a:cs typeface="Ebrima" pitchFamily="2" charset="0"/>
                        </a:rPr>
                        <a:t>Feature</a:t>
                      </a:r>
                      <a:endParaRPr kumimoji="0" lang="ko-KR" altLang="en-US" sz="1050" b="1" i="0" u="none" strike="noStrike" kern="1200" cap="none" spc="0" normalizeH="0" baseline="0" noProof="0" dirty="0">
                        <a:ln>
                          <a:noFill/>
                        </a:ln>
                        <a:solidFill>
                          <a:prstClr val="black"/>
                        </a:solidFill>
                        <a:effectLst/>
                        <a:uLnTx/>
                        <a:uFillTx/>
                        <a:latin typeface="Ebrima" pitchFamily="2" charset="0"/>
                        <a:ea typeface="+mn-ea"/>
                        <a:cs typeface="Ebrima" pitchFamily="2" charset="0"/>
                      </a:endParaRPr>
                    </a:p>
                  </a:txBody>
                  <a:tcPr marL="99059" marR="99059" marT="45721" marB="45721" anchor="ctr"/>
                </a:tc>
                <a:tc>
                  <a:txBody>
                    <a:bodyPr/>
                    <a:lstStyle/>
                    <a:p>
                      <a:pPr marL="0" indent="0" latinLnBrk="1">
                        <a:lnSpc>
                          <a:spcPct val="110000"/>
                        </a:lnSpc>
                        <a:buNone/>
                      </a:pPr>
                      <a:r>
                        <a:rPr lang="en-US" altLang="ko-KR" sz="1000" b="1" baseline="0" dirty="0" smtClean="0">
                          <a:solidFill>
                            <a:schemeClr val="tx1"/>
                          </a:solidFill>
                          <a:latin typeface="Ebrima" pitchFamily="2" charset="0"/>
                          <a:ea typeface="Ebrima" pitchFamily="2" charset="0"/>
                          <a:cs typeface="Ebrima" pitchFamily="2" charset="0"/>
                        </a:rPr>
                        <a:t>1. </a:t>
                      </a:r>
                      <a:r>
                        <a:rPr lang="en-US" altLang="ko-KR" sz="900" b="1" baseline="0" dirty="0" smtClean="0">
                          <a:solidFill>
                            <a:schemeClr val="tx1"/>
                          </a:solidFill>
                          <a:latin typeface="Ebrima" pitchFamily="2" charset="0"/>
                          <a:ea typeface="Ebrima" pitchFamily="2" charset="0"/>
                          <a:cs typeface="Ebrima" pitchFamily="2" charset="0"/>
                        </a:rPr>
                        <a:t>  </a:t>
                      </a:r>
                      <a:r>
                        <a:rPr lang="en-US" altLang="ko-KR" sz="1000" b="1" baseline="0" dirty="0" smtClean="0">
                          <a:solidFill>
                            <a:schemeClr val="tx1"/>
                          </a:solidFill>
                          <a:latin typeface="Ebrima" pitchFamily="2" charset="0"/>
                          <a:ea typeface="Ebrima" pitchFamily="2" charset="0"/>
                          <a:cs typeface="Ebrima" pitchFamily="2" charset="0"/>
                        </a:rPr>
                        <a:t>Fast Damage Recover</a:t>
                      </a:r>
                    </a:p>
                    <a:p>
                      <a:pPr marL="0" indent="0" latinLnBrk="1">
                        <a:lnSpc>
                          <a:spcPct val="110000"/>
                        </a:lnSpc>
                        <a:buNone/>
                      </a:pPr>
                      <a:r>
                        <a:rPr lang="en-US" altLang="ko-KR" sz="900" baseline="0" dirty="0" smtClean="0">
                          <a:latin typeface="Ebrima" pitchFamily="2" charset="0"/>
                          <a:ea typeface="Ebrima" pitchFamily="2" charset="0"/>
                          <a:cs typeface="Ebrima" pitchFamily="2" charset="0"/>
                        </a:rPr>
                        <a:t> : Contains </a:t>
                      </a:r>
                      <a:r>
                        <a:rPr lang="en-US" altLang="ko-KR" sz="900" b="0" baseline="0" dirty="0" smtClean="0">
                          <a:solidFill>
                            <a:srgbClr val="C00000"/>
                          </a:solidFill>
                          <a:latin typeface="Ebrima" pitchFamily="2" charset="0"/>
                          <a:ea typeface="Ebrima" pitchFamily="2" charset="0"/>
                          <a:cs typeface="Ebrima" pitchFamily="2" charset="0"/>
                        </a:rPr>
                        <a:t>21,000mg of Golden Snail </a:t>
                      </a:r>
                      <a:endParaRPr lang="en-US" altLang="ko-KR" sz="900" b="0" baseline="0" dirty="0" smtClean="0">
                        <a:latin typeface="Ebrima" pitchFamily="2" charset="0"/>
                        <a:ea typeface="Ebrima" pitchFamily="2" charset="0"/>
                        <a:cs typeface="Ebrima" pitchFamily="2" charset="0"/>
                      </a:endParaRPr>
                    </a:p>
                    <a:p>
                      <a:pPr marL="0" indent="0" latinLnBrk="1">
                        <a:lnSpc>
                          <a:spcPct val="110000"/>
                        </a:lnSpc>
                        <a:buNone/>
                      </a:pPr>
                      <a:r>
                        <a:rPr lang="en-US" altLang="ko-KR" sz="900" b="1" u="sng" baseline="0" dirty="0" smtClean="0">
                          <a:latin typeface="Ebrima" pitchFamily="2" charset="0"/>
                          <a:ea typeface="Ebrima" pitchFamily="2" charset="0"/>
                          <a:cs typeface="Ebrima" pitchFamily="2" charset="0"/>
                        </a:rPr>
                        <a:t>Golden snail filtrate (70%) is contained instead mineral water </a:t>
                      </a:r>
                    </a:p>
                    <a:p>
                      <a:pPr marL="0" indent="0" latinLnBrk="1">
                        <a:lnSpc>
                          <a:spcPct val="110000"/>
                        </a:lnSpc>
                        <a:buNone/>
                      </a:pPr>
                      <a:r>
                        <a:rPr lang="en-US" altLang="ko-KR" sz="900" b="1" baseline="0" dirty="0" smtClean="0">
                          <a:solidFill>
                            <a:srgbClr val="C00000"/>
                          </a:solidFill>
                          <a:latin typeface="Ebrima" pitchFamily="2" charset="0"/>
                          <a:ea typeface="Ebrima" pitchFamily="2" charset="0"/>
                          <a:cs typeface="Ebrima" pitchFamily="2" charset="0"/>
                        </a:rPr>
                        <a:t>[ Immediate hydration!! Fast healing of the damaged tissue!!] </a:t>
                      </a:r>
                      <a:endParaRPr lang="ko-KR" altLang="en-US" sz="900" baseline="0" dirty="0" smtClean="0">
                        <a:latin typeface="Ebrima" pitchFamily="2" charset="0"/>
                        <a:ea typeface="+mn-ea"/>
                        <a:cs typeface="Ebrima" pitchFamily="2" charset="0"/>
                      </a:endParaRPr>
                    </a:p>
                    <a:p>
                      <a:pPr marL="228600" marR="0" indent="-228600" algn="l" defTabSz="914400" rtl="0" eaLnBrk="1" fontAlgn="auto" latinLnBrk="1" hangingPunct="1">
                        <a:lnSpc>
                          <a:spcPct val="110000"/>
                        </a:lnSpc>
                        <a:spcBef>
                          <a:spcPts val="0"/>
                        </a:spcBef>
                        <a:spcAft>
                          <a:spcPts val="0"/>
                        </a:spcAft>
                        <a:buClrTx/>
                        <a:buSzTx/>
                        <a:buFontTx/>
                        <a:buAutoNum type="arabicPeriod" startAt="2"/>
                        <a:tabLst/>
                        <a:defRPr/>
                      </a:pPr>
                      <a:r>
                        <a:rPr lang="en-US" altLang="ko-KR" sz="1000" b="1" baseline="0" dirty="0" smtClean="0">
                          <a:solidFill>
                            <a:schemeClr val="tx1"/>
                          </a:solidFill>
                          <a:latin typeface="Ebrima" pitchFamily="2" charset="0"/>
                          <a:ea typeface="Ebrima" pitchFamily="2" charset="0"/>
                          <a:cs typeface="Ebrima" pitchFamily="2" charset="0"/>
                        </a:rPr>
                        <a:t>Visibly diminishes the sagginess and lines around the eyes. </a:t>
                      </a:r>
                    </a:p>
                    <a:p>
                      <a:pPr marL="628650" marR="0" lvl="1" indent="-171450" algn="l" defTabSz="914400" rtl="0" eaLnBrk="1" fontAlgn="auto" latinLnBrk="1" hangingPunct="1">
                        <a:lnSpc>
                          <a:spcPct val="110000"/>
                        </a:lnSpc>
                        <a:spcBef>
                          <a:spcPts val="0"/>
                        </a:spcBef>
                        <a:spcAft>
                          <a:spcPts val="0"/>
                        </a:spcAft>
                        <a:buClrTx/>
                        <a:buSzTx/>
                        <a:buFont typeface="Arial" pitchFamily="34" charset="0"/>
                        <a:buChar char="•"/>
                        <a:tabLst/>
                        <a:defRPr/>
                      </a:pPr>
                      <a:r>
                        <a:rPr lang="en-US" altLang="ko-KR" sz="900" b="1" baseline="0" dirty="0" smtClean="0">
                          <a:solidFill>
                            <a:schemeClr val="tx1"/>
                          </a:solidFill>
                          <a:latin typeface="Ebrima" pitchFamily="2" charset="0"/>
                          <a:ea typeface="Ebrima" pitchFamily="2" charset="0"/>
                          <a:cs typeface="Ebrima" pitchFamily="2" charset="0"/>
                        </a:rPr>
                        <a:t>Botox peptide (</a:t>
                      </a:r>
                      <a:r>
                        <a:rPr lang="en-US" altLang="ko-KR" sz="900" b="1" baseline="0" dirty="0" err="1" smtClean="0">
                          <a:solidFill>
                            <a:schemeClr val="tx1"/>
                          </a:solidFill>
                          <a:latin typeface="Ebrima" pitchFamily="2" charset="0"/>
                          <a:ea typeface="Ebrima" pitchFamily="2" charset="0"/>
                          <a:cs typeface="Ebrima" pitchFamily="2" charset="0"/>
                        </a:rPr>
                        <a:t>Hexa</a:t>
                      </a:r>
                      <a:r>
                        <a:rPr lang="en-US" altLang="ko-KR" sz="900" b="1" baseline="0" dirty="0" smtClean="0">
                          <a:solidFill>
                            <a:schemeClr val="tx1"/>
                          </a:solidFill>
                          <a:latin typeface="Ebrima" pitchFamily="2" charset="0"/>
                          <a:ea typeface="Ebrima" pitchFamily="2" charset="0"/>
                          <a:cs typeface="Ebrima" pitchFamily="2" charset="0"/>
                        </a:rPr>
                        <a:t> Peptide-8) </a:t>
                      </a:r>
                      <a:r>
                        <a:rPr lang="en-US" altLang="ko-KR" sz="900" baseline="0" dirty="0" smtClean="0">
                          <a:latin typeface="Ebrima" pitchFamily="2" charset="0"/>
                          <a:ea typeface="Ebrima" pitchFamily="2" charset="0"/>
                          <a:cs typeface="Ebrima" pitchFamily="2" charset="0"/>
                        </a:rPr>
                        <a:t>– relaxes deep wrinkles, fine lines. </a:t>
                      </a:r>
                    </a:p>
                    <a:p>
                      <a:pPr marL="628650" marR="0" lvl="1" indent="-171450" algn="l" defTabSz="914400" rtl="0" eaLnBrk="1" fontAlgn="auto" latinLnBrk="1" hangingPunct="1">
                        <a:lnSpc>
                          <a:spcPct val="110000"/>
                        </a:lnSpc>
                        <a:spcBef>
                          <a:spcPts val="0"/>
                        </a:spcBef>
                        <a:spcAft>
                          <a:spcPts val="0"/>
                        </a:spcAft>
                        <a:buClrTx/>
                        <a:buSzTx/>
                        <a:buFont typeface="Arial" pitchFamily="34" charset="0"/>
                        <a:buChar char="•"/>
                        <a:tabLst/>
                        <a:defRPr/>
                      </a:pPr>
                      <a:r>
                        <a:rPr lang="en-US" altLang="ko-KR" sz="900" baseline="0" dirty="0" smtClean="0">
                          <a:latin typeface="Ebrima" pitchFamily="2" charset="0"/>
                          <a:ea typeface="Ebrima" pitchFamily="2" charset="0"/>
                          <a:cs typeface="Ebrima" pitchFamily="2" charset="0"/>
                        </a:rPr>
                        <a:t>Collagen </a:t>
                      </a:r>
                      <a:r>
                        <a:rPr lang="ko-KR" altLang="en-US" sz="900" baseline="0" dirty="0" smtClean="0">
                          <a:latin typeface="Ebrima" pitchFamily="2" charset="0"/>
                          <a:ea typeface="+mn-ea"/>
                          <a:cs typeface="Ebrima" pitchFamily="2" charset="0"/>
                        </a:rPr>
                        <a:t> </a:t>
                      </a:r>
                      <a:r>
                        <a:rPr lang="en-US" altLang="ko-KR" sz="900" baseline="0" dirty="0" smtClean="0">
                          <a:latin typeface="Ebrima" pitchFamily="2" charset="0"/>
                          <a:ea typeface="Ebrima" pitchFamily="2" charset="0"/>
                          <a:cs typeface="Ebrima" pitchFamily="2" charset="0"/>
                        </a:rPr>
                        <a:t>- Critical agent in keeping skin strong, firm and healthy</a:t>
                      </a:r>
                    </a:p>
                    <a:p>
                      <a:pPr marL="0" indent="0" latinLnBrk="1">
                        <a:lnSpc>
                          <a:spcPct val="110000"/>
                        </a:lnSpc>
                        <a:buNone/>
                      </a:pPr>
                      <a:r>
                        <a:rPr lang="en-US" altLang="ko-KR" sz="1000" b="1" baseline="0" dirty="0" smtClean="0">
                          <a:solidFill>
                            <a:schemeClr val="tx1"/>
                          </a:solidFill>
                          <a:latin typeface="Ebrima" pitchFamily="2" charset="0"/>
                          <a:ea typeface="Ebrima" pitchFamily="2" charset="0"/>
                          <a:cs typeface="Ebrima" pitchFamily="2" charset="0"/>
                        </a:rPr>
                        <a:t>3. Brightening darkness of the eye area </a:t>
                      </a:r>
                    </a:p>
                    <a:p>
                      <a:pPr marL="0" indent="0" latinLnBrk="1">
                        <a:lnSpc>
                          <a:spcPct val="110000"/>
                        </a:lnSpc>
                        <a:buNone/>
                      </a:pPr>
                      <a:r>
                        <a:rPr lang="en-US" altLang="ko-KR" sz="900" b="1" baseline="0" dirty="0" smtClean="0">
                          <a:solidFill>
                            <a:schemeClr val="tx1"/>
                          </a:solidFill>
                          <a:latin typeface="Ebrima" pitchFamily="2" charset="0"/>
                          <a:ea typeface="Ebrima" pitchFamily="2" charset="0"/>
                          <a:cs typeface="Ebrima" pitchFamily="2" charset="0"/>
                        </a:rPr>
                        <a:t>   </a:t>
                      </a:r>
                      <a:r>
                        <a:rPr lang="en-US" altLang="ko-KR" sz="900" baseline="0" dirty="0" smtClean="0">
                          <a:latin typeface="Ebrima" pitchFamily="2" charset="0"/>
                          <a:ea typeface="Ebrima" pitchFamily="2" charset="0"/>
                          <a:cs typeface="Ebrima" pitchFamily="2" charset="0"/>
                        </a:rPr>
                        <a:t>: Chromo Care: Helps balancing 3 color cells in the skin, Collagen, Melanin, Hemoglobin. </a:t>
                      </a:r>
                      <a:endParaRPr lang="en-US" altLang="ko-KR" sz="900" b="1" baseline="0" dirty="0" smtClean="0">
                        <a:solidFill>
                          <a:srgbClr val="C00000"/>
                        </a:solidFill>
                        <a:latin typeface="Ebrima" pitchFamily="2" charset="0"/>
                        <a:ea typeface="Ebrima" pitchFamily="2" charset="0"/>
                        <a:cs typeface="Ebrima" pitchFamily="2" charset="0"/>
                      </a:endParaRPr>
                    </a:p>
                    <a:p>
                      <a:pPr marL="0" marR="0" indent="0" algn="l" defTabSz="914400" rtl="0" eaLnBrk="1" fontAlgn="auto" latinLnBrk="1" hangingPunct="1">
                        <a:lnSpc>
                          <a:spcPct val="110000"/>
                        </a:lnSpc>
                        <a:spcBef>
                          <a:spcPts val="0"/>
                        </a:spcBef>
                        <a:spcAft>
                          <a:spcPts val="0"/>
                        </a:spcAft>
                        <a:buClrTx/>
                        <a:buSzTx/>
                        <a:buFontTx/>
                        <a:buNone/>
                        <a:tabLst/>
                        <a:defRPr/>
                      </a:pPr>
                      <a:r>
                        <a:rPr lang="en-US" altLang="ko-KR" sz="900" b="1" baseline="0" dirty="0" smtClean="0">
                          <a:solidFill>
                            <a:schemeClr val="tx1"/>
                          </a:solidFill>
                          <a:latin typeface="Ebrima" pitchFamily="2" charset="0"/>
                          <a:ea typeface="Ebrima" pitchFamily="2" charset="0"/>
                          <a:cs typeface="Ebrima" pitchFamily="2" charset="0"/>
                        </a:rPr>
                        <a:t>4. . </a:t>
                      </a:r>
                      <a:r>
                        <a:rPr lang="en-US" altLang="ko-KR" sz="1000" b="1" baseline="0" dirty="0" smtClean="0">
                          <a:solidFill>
                            <a:schemeClr val="tx1"/>
                          </a:solidFill>
                          <a:latin typeface="Ebrima" pitchFamily="2" charset="0"/>
                          <a:ea typeface="Ebrima" pitchFamily="2" charset="0"/>
                          <a:cs typeface="Ebrima" pitchFamily="2" charset="0"/>
                        </a:rPr>
                        <a:t>Moist Barrier Care</a:t>
                      </a:r>
                    </a:p>
                    <a:p>
                      <a:pPr marL="171450" marR="0" indent="-171450" algn="l" defTabSz="914400" rtl="0" eaLnBrk="1" fontAlgn="auto" latinLnBrk="1" hangingPunct="1">
                        <a:lnSpc>
                          <a:spcPct val="110000"/>
                        </a:lnSpc>
                        <a:spcBef>
                          <a:spcPts val="0"/>
                        </a:spcBef>
                        <a:spcAft>
                          <a:spcPts val="0"/>
                        </a:spcAft>
                        <a:buClrTx/>
                        <a:buSzTx/>
                        <a:buFont typeface="Wingdings" panose="05000000000000000000" pitchFamily="2" charset="2"/>
                        <a:buChar char="ü"/>
                        <a:tabLst/>
                        <a:defRPr/>
                      </a:pPr>
                      <a:r>
                        <a:rPr lang="ko-KR" altLang="en-US" sz="900" baseline="0" dirty="0" smtClean="0">
                          <a:latin typeface="Ebrima" pitchFamily="2" charset="0"/>
                          <a:ea typeface="+mn-ea"/>
                          <a:cs typeface="Ebrima" pitchFamily="2" charset="0"/>
                        </a:rPr>
                        <a:t> </a:t>
                      </a:r>
                      <a:r>
                        <a:rPr lang="en-US" altLang="ko-KR" sz="900" baseline="0" dirty="0" smtClean="0">
                          <a:latin typeface="Ebrima" pitchFamily="2" charset="0"/>
                          <a:ea typeface="Ebrima" pitchFamily="2" charset="0"/>
                          <a:cs typeface="Ebrima" pitchFamily="2" charset="0"/>
                        </a:rPr>
                        <a:t>Ceramide</a:t>
                      </a:r>
                      <a:r>
                        <a:rPr lang="ko-KR" altLang="en-US" sz="900" baseline="0" dirty="0" smtClean="0">
                          <a:latin typeface="Ebrima" pitchFamily="2" charset="0"/>
                          <a:ea typeface="+mn-ea"/>
                          <a:cs typeface="Ebrima" pitchFamily="2" charset="0"/>
                        </a:rPr>
                        <a:t> </a:t>
                      </a:r>
                      <a:r>
                        <a:rPr lang="en-US" altLang="ko-KR" sz="900" baseline="0" dirty="0" smtClean="0">
                          <a:latin typeface="Ebrima" pitchFamily="2" charset="0"/>
                          <a:ea typeface="Ebrima" pitchFamily="2" charset="0"/>
                          <a:cs typeface="Ebrima" pitchFamily="2" charset="0"/>
                        </a:rPr>
                        <a:t>– NMF (natural moisturizing factor) in Epidermis </a:t>
                      </a:r>
                    </a:p>
                    <a:p>
                      <a:pPr marL="171450" marR="0" indent="-171450" algn="l" defTabSz="914400" rtl="0" eaLnBrk="1" fontAlgn="auto" latinLnBrk="1" hangingPunct="1">
                        <a:lnSpc>
                          <a:spcPct val="110000"/>
                        </a:lnSpc>
                        <a:spcBef>
                          <a:spcPts val="0"/>
                        </a:spcBef>
                        <a:spcAft>
                          <a:spcPts val="0"/>
                        </a:spcAft>
                        <a:buClrTx/>
                        <a:buSzTx/>
                        <a:buFont typeface="Wingdings" panose="05000000000000000000" pitchFamily="2" charset="2"/>
                        <a:buChar char="ü"/>
                        <a:tabLst/>
                        <a:defRPr/>
                      </a:pPr>
                      <a:r>
                        <a:rPr lang="en-US" altLang="ko-KR" sz="900" baseline="0" dirty="0" smtClean="0">
                          <a:latin typeface="Ebrima" pitchFamily="2" charset="0"/>
                          <a:ea typeface="Ebrima" pitchFamily="2" charset="0"/>
                          <a:cs typeface="Ebrima" pitchFamily="2" charset="0"/>
                        </a:rPr>
                        <a:t>Hyaluronic Acid</a:t>
                      </a:r>
                      <a:r>
                        <a:rPr lang="ko-KR" altLang="en-US" sz="900" baseline="0" dirty="0" smtClean="0">
                          <a:latin typeface="Ebrima" pitchFamily="2" charset="0"/>
                          <a:ea typeface="+mn-ea"/>
                          <a:cs typeface="Ebrima" pitchFamily="2" charset="0"/>
                        </a:rPr>
                        <a:t> </a:t>
                      </a:r>
                      <a:r>
                        <a:rPr lang="en-US" altLang="ko-KR" sz="900" baseline="0" dirty="0" smtClean="0">
                          <a:latin typeface="Ebrima" pitchFamily="2" charset="0"/>
                          <a:ea typeface="Ebrima" pitchFamily="2" charset="0"/>
                          <a:cs typeface="Ebrima" pitchFamily="2" charset="0"/>
                        </a:rPr>
                        <a:t>–NMF in Dermis</a:t>
                      </a:r>
                    </a:p>
                    <a:p>
                      <a:pPr marL="0" marR="0" indent="0" algn="l" defTabSz="914400" rtl="0" eaLnBrk="1" fontAlgn="auto" latinLnBrk="1" hangingPunct="1">
                        <a:lnSpc>
                          <a:spcPct val="110000"/>
                        </a:lnSpc>
                        <a:spcBef>
                          <a:spcPts val="0"/>
                        </a:spcBef>
                        <a:spcAft>
                          <a:spcPts val="0"/>
                        </a:spcAft>
                        <a:buClrTx/>
                        <a:buSzTx/>
                        <a:buFont typeface="Wingdings" panose="05000000000000000000" pitchFamily="2" charset="2"/>
                        <a:buNone/>
                        <a:tabLst/>
                        <a:defRPr/>
                      </a:pPr>
                      <a:r>
                        <a:rPr lang="en-US" altLang="ko-KR" sz="900" baseline="0" dirty="0" smtClean="0">
                          <a:latin typeface="Ebrima" pitchFamily="2" charset="0"/>
                          <a:ea typeface="Ebrima" pitchFamily="2" charset="0"/>
                          <a:cs typeface="Ebrima" pitchFamily="2" charset="0"/>
                        </a:rPr>
                        <a:t>                         -  Has extraordinary moist-retaining ability. </a:t>
                      </a:r>
                      <a:endParaRPr lang="en-US" altLang="ko-KR" sz="1000" baseline="0" dirty="0" smtClean="0">
                        <a:latin typeface="Ebrima" pitchFamily="2" charset="0"/>
                        <a:ea typeface="Ebrima" pitchFamily="2" charset="0"/>
                        <a:cs typeface="Ebrima" pitchFamily="2" charset="0"/>
                      </a:endParaRPr>
                    </a:p>
                    <a:p>
                      <a:pPr marL="0" indent="0" latinLnBrk="1">
                        <a:lnSpc>
                          <a:spcPct val="110000"/>
                        </a:lnSpc>
                        <a:buNone/>
                      </a:pPr>
                      <a:r>
                        <a:rPr lang="en-US" altLang="ko-KR" sz="1000" b="1" baseline="0" dirty="0" smtClean="0">
                          <a:solidFill>
                            <a:schemeClr val="tx1"/>
                          </a:solidFill>
                          <a:latin typeface="Ebrima" pitchFamily="2" charset="0"/>
                          <a:ea typeface="Ebrima" pitchFamily="2" charset="0"/>
                          <a:cs typeface="Ebrima" pitchFamily="2" charset="0"/>
                        </a:rPr>
                        <a:t>5. Long-lasting hydration</a:t>
                      </a:r>
                    </a:p>
                    <a:p>
                      <a:pPr marL="0" indent="0" latinLnBrk="1">
                        <a:lnSpc>
                          <a:spcPct val="110000"/>
                        </a:lnSpc>
                        <a:buNone/>
                      </a:pPr>
                      <a:r>
                        <a:rPr lang="en-US" altLang="ko-KR" sz="900" baseline="0" dirty="0" smtClean="0">
                          <a:solidFill>
                            <a:schemeClr val="tx1"/>
                          </a:solidFill>
                          <a:effectLst/>
                          <a:latin typeface="Ebrima" pitchFamily="2" charset="0"/>
                          <a:ea typeface="Ebrima" pitchFamily="2" charset="0"/>
                          <a:cs typeface="Ebrima" pitchFamily="2" charset="0"/>
                        </a:rPr>
                        <a:t>  : Polymer network -&gt;Hydrogel Crystal</a:t>
                      </a:r>
                    </a:p>
                    <a:p>
                      <a:pPr marL="0" indent="0" latinLnBrk="1">
                        <a:lnSpc>
                          <a:spcPct val="110000"/>
                        </a:lnSpc>
                        <a:buNone/>
                      </a:pPr>
                      <a:r>
                        <a:rPr lang="ko-KR" altLang="en-US" sz="900" b="1" baseline="0" dirty="0" smtClean="0">
                          <a:solidFill>
                            <a:srgbClr val="C00000"/>
                          </a:solidFill>
                          <a:effectLst/>
                          <a:latin typeface="Ebrima" pitchFamily="2" charset="0"/>
                          <a:ea typeface="+mn-ea"/>
                          <a:cs typeface="Ebrima" pitchFamily="2" charset="0"/>
                        </a:rPr>
                        <a:t>  </a:t>
                      </a:r>
                      <a:r>
                        <a:rPr lang="en-US" altLang="ko-KR" sz="900" b="1" baseline="0" dirty="0" smtClean="0">
                          <a:solidFill>
                            <a:srgbClr val="C00000"/>
                          </a:solidFill>
                          <a:effectLst/>
                          <a:latin typeface="Ebrima" pitchFamily="2" charset="0"/>
                          <a:ea typeface="Ebrima" pitchFamily="2" charset="0"/>
                          <a:cs typeface="Ebrima" pitchFamily="2" charset="0"/>
                        </a:rPr>
                        <a:t>[Offers lasting firmness, hydration and nourishment]</a:t>
                      </a:r>
                      <a:endParaRPr lang="ko-KR" altLang="en-US" sz="900" b="0" baseline="0" dirty="0" smtClean="0">
                        <a:solidFill>
                          <a:schemeClr val="tx1"/>
                        </a:solidFill>
                        <a:effectLst/>
                        <a:latin typeface="Ebrima" pitchFamily="2" charset="0"/>
                        <a:ea typeface="맑은 고딕" pitchFamily="50" charset="-127"/>
                        <a:cs typeface="Ebrima" pitchFamily="2" charset="0"/>
                      </a:endParaRPr>
                    </a:p>
                  </a:txBody>
                  <a:tcPr marL="99059" marR="99059" marT="45721" marB="45721" anchor="ctr"/>
                </a:tc>
              </a:tr>
              <a:tr h="1368152">
                <a:tc>
                  <a:txBody>
                    <a:bodyPr/>
                    <a:lstStyle/>
                    <a:p>
                      <a:pPr algn="ctr" latinLnBrk="1"/>
                      <a:r>
                        <a:rPr lang="en-US" altLang="ko-KR" sz="1050" b="1" dirty="0" smtClean="0">
                          <a:latin typeface="Ebrima" pitchFamily="2" charset="0"/>
                          <a:ea typeface="Ebrima" pitchFamily="2" charset="0"/>
                          <a:cs typeface="Ebrima" pitchFamily="2" charset="0"/>
                        </a:rPr>
                        <a:t>Sales Talk</a:t>
                      </a:r>
                      <a:endParaRPr lang="ko-KR" altLang="en-US" sz="1050" b="1" dirty="0">
                        <a:latin typeface="Ebrima" pitchFamily="2" charset="0"/>
                        <a:cs typeface="Ebrima" pitchFamily="2" charset="0"/>
                      </a:endParaRPr>
                    </a:p>
                  </a:txBody>
                  <a:tcPr marL="99059" marR="99059" marT="45721" marB="45721" anchor="ctr"/>
                </a:tc>
                <a:tc>
                  <a:txBody>
                    <a:bodyPr/>
                    <a:lstStyle/>
                    <a:p>
                      <a:pPr latinLnBrk="1"/>
                      <a:r>
                        <a:rPr lang="en-US" altLang="ko-KR" sz="900" b="0" dirty="0" smtClean="0">
                          <a:latin typeface="Ebrima" pitchFamily="2" charset="0"/>
                          <a:cs typeface="Ebrima" pitchFamily="2" charset="0"/>
                        </a:rPr>
                        <a:t>Are you looking for firming,</a:t>
                      </a:r>
                      <a:r>
                        <a:rPr lang="en-US" altLang="ko-KR" sz="900" b="0" baseline="0" dirty="0" smtClean="0">
                          <a:latin typeface="Ebrima" pitchFamily="2" charset="0"/>
                          <a:cs typeface="Ebrima" pitchFamily="2" charset="0"/>
                        </a:rPr>
                        <a:t> wrinkle-diminishing eye cream? Feel the texture of our new Snail Essential EX Line. The precious line was very popular, but it is renewed into even better formula. It has more powerful and effective ingredients such as Botox peptide, and the texture is ultra nourishing, offering intense hydration. </a:t>
                      </a:r>
                      <a:r>
                        <a:rPr lang="en-US" altLang="ko-KR" sz="900" b="0" i="1" baseline="0" dirty="0" smtClean="0">
                          <a:solidFill>
                            <a:schemeClr val="tx1"/>
                          </a:solidFill>
                          <a:effectLst>
                            <a:outerShdw blurRad="38100" dist="38100" dir="2700000" algn="tl">
                              <a:srgbClr val="000000">
                                <a:alpha val="43137"/>
                              </a:srgbClr>
                            </a:outerShdw>
                          </a:effectLst>
                          <a:latin typeface="Ebrima" pitchFamily="2" charset="0"/>
                          <a:ea typeface="Ebrima" pitchFamily="2" charset="0"/>
                          <a:cs typeface="Ebrima" pitchFamily="2" charset="0"/>
                        </a:rPr>
                        <a:t>                                                     </a:t>
                      </a:r>
                      <a:r>
                        <a:rPr lang="en-US" altLang="ko-KR" sz="900" b="0" i="1" dirty="0" smtClean="0">
                          <a:solidFill>
                            <a:schemeClr val="tx1"/>
                          </a:solidFill>
                          <a:effectLst>
                            <a:outerShdw blurRad="38100" dist="38100" dir="2700000" algn="tl">
                              <a:srgbClr val="000000">
                                <a:alpha val="43137"/>
                              </a:srgbClr>
                            </a:outerShdw>
                          </a:effectLst>
                          <a:latin typeface="Ebrima" pitchFamily="2" charset="0"/>
                          <a:ea typeface="Ebrima" pitchFamily="2" charset="0"/>
                          <a:cs typeface="Ebrima" pitchFamily="2" charset="0"/>
                        </a:rPr>
                        <a:t> </a:t>
                      </a:r>
                      <a:endParaRPr lang="en-US" altLang="ko-KR" sz="900" b="0" dirty="0" smtClean="0">
                        <a:latin typeface="Ebrima" pitchFamily="2" charset="0"/>
                        <a:ea typeface="Ebrima" pitchFamily="2" charset="0"/>
                        <a:cs typeface="Ebrima" pitchFamily="2" charset="0"/>
                      </a:endParaRPr>
                    </a:p>
                  </a:txBody>
                  <a:tcPr marL="99059" marR="99059" marT="45721" marB="45721"/>
                </a:tc>
              </a:tr>
              <a:tr h="288032">
                <a:tc>
                  <a:txBody>
                    <a:bodyPr/>
                    <a:lstStyle/>
                    <a:p>
                      <a:pPr algn="ctr" latinLnBrk="1"/>
                      <a:r>
                        <a:rPr lang="en-US" altLang="ko-KR" sz="1050" b="1" dirty="0" smtClean="0">
                          <a:latin typeface="Ebrima" pitchFamily="2" charset="0"/>
                          <a:ea typeface="Ebrima" pitchFamily="2" charset="0"/>
                          <a:cs typeface="Ebrima" pitchFamily="2" charset="0"/>
                        </a:rPr>
                        <a:t>Direction</a:t>
                      </a:r>
                    </a:p>
                  </a:txBody>
                  <a:tcPr marL="99059" marR="99059" marT="45721" marB="45721" anchor="ct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900" kern="100" dirty="0" smtClean="0">
                          <a:effectLst/>
                          <a:latin typeface="Ebrima" pitchFamily="2" charset="0"/>
                          <a:ea typeface="맑은 고딕" pitchFamily="50" charset="-127"/>
                          <a:cs typeface="Ebrima" pitchFamily="2" charset="0"/>
                        </a:rPr>
                        <a:t>Apply</a:t>
                      </a:r>
                      <a:r>
                        <a:rPr lang="en-US" altLang="ko-KR" sz="900" kern="100" baseline="0" dirty="0" smtClean="0">
                          <a:effectLst/>
                          <a:latin typeface="Ebrima" pitchFamily="2" charset="0"/>
                          <a:ea typeface="맑은 고딕" pitchFamily="50" charset="-127"/>
                          <a:cs typeface="Ebrima" pitchFamily="2" charset="0"/>
                        </a:rPr>
                        <a:t> after the emulsion around the eyes using gentle pressure. </a:t>
                      </a:r>
                      <a:endParaRPr lang="en-US" altLang="ko-KR" sz="900" kern="100" dirty="0" smtClean="0">
                        <a:effectLst/>
                        <a:latin typeface="Ebrima" pitchFamily="2" charset="0"/>
                        <a:ea typeface="Ebrima" pitchFamily="2" charset="0"/>
                        <a:cs typeface="Ebrima" pitchFamily="2" charset="0"/>
                      </a:endParaRPr>
                    </a:p>
                  </a:txBody>
                  <a:tcPr marL="99059" marR="99059" marT="45721" marB="45721"/>
                </a:tc>
              </a:tr>
            </a:tbl>
          </a:graphicData>
        </a:graphic>
      </p:graphicFrame>
      <p:pic>
        <p:nvPicPr>
          <p:cNvPr id="12" name="그림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0242" y="241002"/>
            <a:ext cx="964561" cy="844634"/>
          </a:xfrm>
          <a:prstGeom prst="rect">
            <a:avLst/>
          </a:prstGeom>
        </p:spPr>
      </p:pic>
      <p:pic>
        <p:nvPicPr>
          <p:cNvPr id="2" name="그림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089" y="318256"/>
            <a:ext cx="878937" cy="765034"/>
          </a:xfrm>
          <a:prstGeom prst="rect">
            <a:avLst/>
          </a:prstGeom>
        </p:spPr>
      </p:pic>
      <p:pic>
        <p:nvPicPr>
          <p:cNvPr id="17" name="Picture 6" descr="C:\Users\user\Desktop\image (2).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l="25747" t="22671" r="15516" b="26529"/>
          <a:stretch/>
        </p:blipFill>
        <p:spPr bwMode="auto">
          <a:xfrm>
            <a:off x="9057456" y="5967501"/>
            <a:ext cx="469073" cy="30532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C:\Users\user\Desktop\image (4).jpg"/>
          <p:cNvPicPr>
            <a:picLocks noChangeAspect="1" noChangeArrowheads="1"/>
          </p:cNvPicPr>
          <p:nvPr/>
        </p:nvPicPr>
        <p:blipFill rotWithShape="1">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colorTemperature colorTemp="4700"/>
                    </a14:imgEffect>
                    <a14:imgEffect>
                      <a14:brightnessContrast contrast="20000"/>
                    </a14:imgEffect>
                  </a14:imgLayer>
                </a14:imgProps>
              </a:ext>
              <a:ext uri="{28A0092B-C50C-407E-A947-70E740481C1C}">
                <a14:useLocalDpi xmlns:a14="http://schemas.microsoft.com/office/drawing/2010/main" val="0"/>
              </a:ext>
            </a:extLst>
          </a:blip>
          <a:srcRect l="19173" t="26543" r="14789" b="22234"/>
          <a:stretch/>
        </p:blipFill>
        <p:spPr bwMode="auto">
          <a:xfrm>
            <a:off x="7741935" y="5977552"/>
            <a:ext cx="470808" cy="305327"/>
          </a:xfrm>
          <a:prstGeom prst="rect">
            <a:avLst/>
          </a:prstGeom>
          <a:noFill/>
          <a:extLst>
            <a:ext uri="{909E8E84-426E-40DD-AFC4-6F175D3DCCD1}">
              <a14:hiddenFill xmlns:a14="http://schemas.microsoft.com/office/drawing/2010/main">
                <a:solidFill>
                  <a:srgbClr val="FFFFFF"/>
                </a:solidFill>
              </a14:hiddenFill>
            </a:ext>
          </a:extLst>
        </p:spPr>
      </p:pic>
      <p:sp>
        <p:nvSpPr>
          <p:cNvPr id="19" name="오른쪽 화살표 18"/>
          <p:cNvSpPr/>
          <p:nvPr/>
        </p:nvSpPr>
        <p:spPr>
          <a:xfrm>
            <a:off x="8515169" y="5951720"/>
            <a:ext cx="173448" cy="13723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직사각형 19"/>
          <p:cNvSpPr/>
          <p:nvPr/>
        </p:nvSpPr>
        <p:spPr>
          <a:xfrm>
            <a:off x="1280592" y="721425"/>
            <a:ext cx="3312367" cy="415498"/>
          </a:xfrm>
          <a:prstGeom prst="rect">
            <a:avLst/>
          </a:prstGeom>
          <a:ln>
            <a:solidFill>
              <a:srgbClr val="FFFFFF"/>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altLang="ko-KR" sz="1050" b="1" dirty="0" smtClean="0">
                <a:solidFill>
                  <a:srgbClr val="FF0000"/>
                </a:solidFill>
                <a:latin typeface="+mn-ea"/>
              </a:rPr>
              <a:t>Approved whitening &amp; Wrinkle care quality</a:t>
            </a:r>
            <a:r>
              <a:rPr lang="ko-KR" altLang="en-US" sz="1050" b="1" dirty="0" smtClean="0">
                <a:solidFill>
                  <a:srgbClr val="FF0000"/>
                </a:solidFill>
                <a:latin typeface="+mn-ea"/>
              </a:rPr>
              <a:t> </a:t>
            </a:r>
            <a:endParaRPr lang="en-US" altLang="ko-KR" sz="1050" b="1" dirty="0">
              <a:solidFill>
                <a:srgbClr val="FF0000"/>
              </a:solidFill>
              <a:latin typeface="+mn-ea"/>
            </a:endParaRPr>
          </a:p>
          <a:p>
            <a:pPr algn="ctr">
              <a:defRPr/>
            </a:pPr>
            <a:r>
              <a:rPr lang="en-US" altLang="ko-KR" sz="1050" b="1" dirty="0" smtClean="0">
                <a:solidFill>
                  <a:srgbClr val="FF0000"/>
                </a:solidFill>
                <a:latin typeface="+mn-ea"/>
              </a:rPr>
              <a:t>30ml </a:t>
            </a:r>
            <a:r>
              <a:rPr lang="en-US" altLang="ko-KR" sz="1050" b="1" dirty="0">
                <a:solidFill>
                  <a:srgbClr val="FF0000"/>
                </a:solidFill>
                <a:latin typeface="+mn-ea"/>
              </a:rPr>
              <a:t>/ </a:t>
            </a:r>
            <a:r>
              <a:rPr lang="en-US" altLang="ko-KR" sz="1050" b="1" dirty="0" smtClean="0">
                <a:solidFill>
                  <a:srgbClr val="FF0000"/>
                </a:solidFill>
                <a:latin typeface="+mn-ea"/>
              </a:rPr>
              <a:t>34,000 won</a:t>
            </a:r>
            <a:endParaRPr lang="ko-KR" altLang="en-US" sz="1050" b="1" dirty="0">
              <a:solidFill>
                <a:srgbClr val="FF0000"/>
              </a:solidFill>
              <a:latin typeface="+mn-ea"/>
            </a:endParaRPr>
          </a:p>
        </p:txBody>
      </p:sp>
      <p:sp>
        <p:nvSpPr>
          <p:cNvPr id="21" name="직사각형 20"/>
          <p:cNvSpPr/>
          <p:nvPr/>
        </p:nvSpPr>
        <p:spPr>
          <a:xfrm>
            <a:off x="6376513" y="721425"/>
            <a:ext cx="3312367" cy="415498"/>
          </a:xfrm>
          <a:prstGeom prst="rect">
            <a:avLst/>
          </a:prstGeom>
          <a:ln>
            <a:solidFill>
              <a:srgbClr val="FFFFFF"/>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altLang="ko-KR" sz="1050" b="1" dirty="0" smtClean="0">
                <a:solidFill>
                  <a:srgbClr val="FF0000"/>
                </a:solidFill>
                <a:latin typeface="+mn-ea"/>
              </a:rPr>
              <a:t>Approved whitening &amp; Wrinkle care quality</a:t>
            </a:r>
            <a:r>
              <a:rPr lang="ko-KR" altLang="en-US" sz="1050" b="1" dirty="0" smtClean="0">
                <a:solidFill>
                  <a:srgbClr val="FF0000"/>
                </a:solidFill>
                <a:latin typeface="+mn-ea"/>
              </a:rPr>
              <a:t> </a:t>
            </a:r>
            <a:endParaRPr lang="en-US" altLang="ko-KR" sz="1050" b="1" dirty="0">
              <a:solidFill>
                <a:srgbClr val="FF0000"/>
              </a:solidFill>
              <a:latin typeface="+mn-ea"/>
            </a:endParaRPr>
          </a:p>
          <a:p>
            <a:pPr algn="ctr">
              <a:defRPr/>
            </a:pPr>
            <a:r>
              <a:rPr lang="en-US" altLang="ko-KR" sz="1050" b="1" dirty="0">
                <a:solidFill>
                  <a:srgbClr val="FF0000"/>
                </a:solidFill>
                <a:latin typeface="+mn-ea"/>
              </a:rPr>
              <a:t>6</a:t>
            </a:r>
            <a:r>
              <a:rPr lang="en-US" altLang="ko-KR" sz="1050" b="1" dirty="0" smtClean="0">
                <a:solidFill>
                  <a:srgbClr val="FF0000"/>
                </a:solidFill>
                <a:latin typeface="+mn-ea"/>
              </a:rPr>
              <a:t>0ml </a:t>
            </a:r>
            <a:r>
              <a:rPr lang="en-US" altLang="ko-KR" sz="1050" b="1" dirty="0">
                <a:solidFill>
                  <a:srgbClr val="FF0000"/>
                </a:solidFill>
                <a:latin typeface="+mn-ea"/>
              </a:rPr>
              <a:t>/ </a:t>
            </a:r>
            <a:r>
              <a:rPr lang="en-US" altLang="ko-KR" sz="1050" b="1" dirty="0" smtClean="0">
                <a:solidFill>
                  <a:srgbClr val="FF0000"/>
                </a:solidFill>
                <a:latin typeface="+mn-ea"/>
              </a:rPr>
              <a:t>36,000 won</a:t>
            </a:r>
            <a:endParaRPr lang="ko-KR" altLang="en-US" sz="1050" b="1" dirty="0">
              <a:solidFill>
                <a:srgbClr val="FF0000"/>
              </a:solidFill>
              <a:latin typeface="+mn-ea"/>
            </a:endParaRPr>
          </a:p>
        </p:txBody>
      </p:sp>
      <p:pic>
        <p:nvPicPr>
          <p:cNvPr id="14" name="Picture 3" descr="C:\Users\user\Desktop\image (8).jpg"/>
          <p:cNvPicPr>
            <a:picLocks noChangeAspect="1" noChangeArrowheads="1"/>
          </p:cNvPicPr>
          <p:nvPr/>
        </p:nvPicPr>
        <p:blipFill rotWithShape="1">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sharpenSoften amount="50000"/>
                    </a14:imgEffect>
                    <a14:imgEffect>
                      <a14:colorTemperature colorTemp="4700"/>
                    </a14:imgEffect>
                    <a14:imgEffect>
                      <a14:brightnessContrast bright="20000" contrast="20000"/>
                    </a14:imgEffect>
                  </a14:imgLayer>
                </a14:imgProps>
              </a:ext>
              <a:ext uri="{28A0092B-C50C-407E-A947-70E740481C1C}">
                <a14:useLocalDpi xmlns:a14="http://schemas.microsoft.com/office/drawing/2010/main" val="0"/>
              </a:ext>
            </a:extLst>
          </a:blip>
          <a:srcRect l="33079" t="16919" r="22471" b="21697"/>
          <a:stretch/>
        </p:blipFill>
        <p:spPr bwMode="auto">
          <a:xfrm>
            <a:off x="1424608" y="5920717"/>
            <a:ext cx="707659" cy="4598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user\Desktop\image (1).jpg"/>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colorTemperature colorTemp="5900"/>
                    </a14:imgEffect>
                    <a14:imgEffect>
                      <a14:brightnessContrast bright="20000" contrast="40000"/>
                    </a14:imgEffect>
                  </a14:imgLayer>
                </a14:imgProps>
              </a:ext>
              <a:ext uri="{28A0092B-C50C-407E-A947-70E740481C1C}">
                <a14:useLocalDpi xmlns:a14="http://schemas.microsoft.com/office/drawing/2010/main" val="0"/>
              </a:ext>
            </a:extLst>
          </a:blip>
          <a:srcRect l="24051" t="25724" r="25150" b="25593"/>
          <a:stretch/>
        </p:blipFill>
        <p:spPr bwMode="auto">
          <a:xfrm>
            <a:off x="3512839" y="5900600"/>
            <a:ext cx="705051" cy="439132"/>
          </a:xfrm>
          <a:prstGeom prst="rect">
            <a:avLst/>
          </a:prstGeom>
          <a:noFill/>
          <a:extLst>
            <a:ext uri="{909E8E84-426E-40DD-AFC4-6F175D3DCCD1}">
              <a14:hiddenFill xmlns:a14="http://schemas.microsoft.com/office/drawing/2010/main">
                <a:solidFill>
                  <a:srgbClr val="FFFFFF"/>
                </a:solidFill>
              </a14:hiddenFill>
            </a:ext>
          </a:extLst>
        </p:spPr>
      </p:pic>
      <p:sp>
        <p:nvSpPr>
          <p:cNvPr id="16" name="오른쪽 화살표 15"/>
          <p:cNvSpPr/>
          <p:nvPr/>
        </p:nvSpPr>
        <p:spPr>
          <a:xfrm>
            <a:off x="3121597" y="6017030"/>
            <a:ext cx="260704" cy="20627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p:cNvSpPr txBox="1"/>
          <p:nvPr/>
        </p:nvSpPr>
        <p:spPr>
          <a:xfrm>
            <a:off x="2122034" y="5920717"/>
            <a:ext cx="1011470" cy="338554"/>
          </a:xfrm>
          <a:prstGeom prst="rect">
            <a:avLst/>
          </a:prstGeom>
          <a:noFill/>
        </p:spPr>
        <p:txBody>
          <a:bodyPr wrap="square" rtlCol="0">
            <a:spAutoFit/>
          </a:bodyPr>
          <a:lstStyle/>
          <a:p>
            <a:pPr algn="ctr"/>
            <a:r>
              <a:rPr lang="en-US" altLang="ko-KR" sz="800" dirty="0" smtClean="0">
                <a:latin typeface="Ebrima" pitchFamily="2" charset="0"/>
                <a:ea typeface="Ebrima" pitchFamily="2" charset="0"/>
                <a:cs typeface="Ebrima" pitchFamily="2" charset="0"/>
              </a:rPr>
              <a:t>Texture Improvement </a:t>
            </a:r>
            <a:endParaRPr lang="ko-KR" altLang="en-US" sz="800" dirty="0">
              <a:latin typeface="Ebrima" pitchFamily="2" charset="0"/>
              <a:cs typeface="Ebrima" pitchFamily="2" charset="0"/>
            </a:endParaRPr>
          </a:p>
        </p:txBody>
      </p:sp>
      <p:sp>
        <p:nvSpPr>
          <p:cNvPr id="22" name="TextBox 21"/>
          <p:cNvSpPr txBox="1"/>
          <p:nvPr/>
        </p:nvSpPr>
        <p:spPr>
          <a:xfrm>
            <a:off x="8153991" y="6033082"/>
            <a:ext cx="1011470" cy="338554"/>
          </a:xfrm>
          <a:prstGeom prst="rect">
            <a:avLst/>
          </a:prstGeom>
          <a:noFill/>
        </p:spPr>
        <p:txBody>
          <a:bodyPr wrap="square" rtlCol="0">
            <a:spAutoFit/>
          </a:bodyPr>
          <a:lstStyle/>
          <a:p>
            <a:pPr algn="ctr"/>
            <a:r>
              <a:rPr lang="en-US" altLang="ko-KR" sz="800" dirty="0" smtClean="0">
                <a:latin typeface="Ebrima" pitchFamily="2" charset="0"/>
                <a:ea typeface="Ebrima" pitchFamily="2" charset="0"/>
                <a:cs typeface="Ebrima" pitchFamily="2" charset="0"/>
              </a:rPr>
              <a:t>Texture Improvement </a:t>
            </a:r>
            <a:endParaRPr lang="ko-KR" altLang="en-US" sz="800" dirty="0">
              <a:latin typeface="Ebrima" pitchFamily="2" charset="0"/>
              <a:cs typeface="Ebrima" pitchFamily="2" charset="0"/>
            </a:endParaRPr>
          </a:p>
        </p:txBody>
      </p:sp>
    </p:spTree>
    <p:extLst>
      <p:ext uri="{BB962C8B-B14F-4D97-AF65-F5344CB8AC3E}">
        <p14:creationId xmlns:p14="http://schemas.microsoft.com/office/powerpoint/2010/main" val="2106591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내용 개체 틀 6"/>
          <p:cNvGraphicFramePr>
            <a:graphicFrameLocks/>
          </p:cNvGraphicFramePr>
          <p:nvPr>
            <p:extLst>
              <p:ext uri="{D42A27DB-BD31-4B8C-83A1-F6EECF244321}">
                <p14:modId xmlns:p14="http://schemas.microsoft.com/office/powerpoint/2010/main" val="164453093"/>
              </p:ext>
            </p:extLst>
          </p:nvPr>
        </p:nvGraphicFramePr>
        <p:xfrm>
          <a:off x="5067604" y="60656"/>
          <a:ext cx="4799942" cy="6729763"/>
        </p:xfrm>
        <a:graphic>
          <a:graphicData uri="http://schemas.openxmlformats.org/drawingml/2006/table">
            <a:tbl>
              <a:tblPr firstRow="1" bandCol="1">
                <a:tableStyleId>{5940675A-B579-460E-94D1-54222C63F5DA}</a:tableStyleId>
              </a:tblPr>
              <a:tblGrid>
                <a:gridCol w="976248"/>
                <a:gridCol w="3823694"/>
              </a:tblGrid>
              <a:tr h="1143813">
                <a:tc>
                  <a:txBody>
                    <a:bodyPr/>
                    <a:lstStyle/>
                    <a:p>
                      <a:pPr algn="ctr" latinLnBrk="1"/>
                      <a:endParaRPr lang="ko-KR" altLang="en-US" sz="1200" b="1" dirty="0" smtClean="0">
                        <a:solidFill>
                          <a:schemeClr val="bg1"/>
                        </a:solidFill>
                      </a:endParaRPr>
                    </a:p>
                  </a:txBody>
                  <a:tcPr marL="99059" marR="99059" marT="45730" marB="45730" anchor="ctr">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smtClean="0">
                          <a:ln>
                            <a:noFill/>
                          </a:ln>
                          <a:solidFill>
                            <a:prstClr val="white"/>
                          </a:solidFill>
                          <a:effectLst/>
                          <a:uLnTx/>
                          <a:uFillTx/>
                          <a:latin typeface="Ebrima" pitchFamily="2" charset="0"/>
                          <a:ea typeface="Ebrima" pitchFamily="2" charset="0"/>
                          <a:cs typeface="Ebrima" pitchFamily="2" charset="0"/>
                        </a:rPr>
                        <a:t>Snail Essential EX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ko-KR" altLang="en-US" sz="1600" b="1" i="0" u="none" strike="noStrike" kern="1200" cap="none" spc="0" normalizeH="0" baseline="0" noProof="0" dirty="0" smtClean="0">
                          <a:ln>
                            <a:noFill/>
                          </a:ln>
                          <a:solidFill>
                            <a:prstClr val="white"/>
                          </a:solidFill>
                          <a:effectLst/>
                          <a:uLnTx/>
                          <a:uFillTx/>
                          <a:latin typeface="Ebrima" pitchFamily="2" charset="0"/>
                          <a:ea typeface="휴먼엑스포" panose="02030504000101010101" pitchFamily="18" charset="-127"/>
                          <a:cs typeface="Ebrima" pitchFamily="2" charset="0"/>
                        </a:rPr>
                        <a:t> </a:t>
                      </a:r>
                      <a:r>
                        <a:rPr kumimoji="0" lang="en-US" altLang="ko-KR" sz="1600" b="1" i="0" u="none" strike="noStrike" kern="1200" cap="none" spc="0" normalizeH="0" baseline="0" noProof="0" dirty="0" smtClean="0">
                          <a:ln>
                            <a:noFill/>
                          </a:ln>
                          <a:solidFill>
                            <a:prstClr val="white"/>
                          </a:solidFill>
                          <a:effectLst/>
                          <a:uLnTx/>
                          <a:uFillTx/>
                          <a:latin typeface="Ebrima" pitchFamily="2" charset="0"/>
                          <a:ea typeface="Ebrima" pitchFamily="2" charset="0"/>
                          <a:cs typeface="Ebrima" pitchFamily="2" charset="0"/>
                        </a:rPr>
                        <a:t>Wrinkle Solution </a:t>
                      </a:r>
                      <a:r>
                        <a:rPr lang="en-US" altLang="ko-KR" sz="1600" b="1" dirty="0" smtClean="0">
                          <a:solidFill>
                            <a:schemeClr val="bg1"/>
                          </a:solidFill>
                          <a:latin typeface="Ebrima" pitchFamily="2" charset="0"/>
                          <a:ea typeface="Ebrima" pitchFamily="2" charset="0"/>
                          <a:cs typeface="Ebrima" pitchFamily="2" charset="0"/>
                        </a:rPr>
                        <a:t>Gel Mask Sheet</a:t>
                      </a:r>
                    </a:p>
                    <a:p>
                      <a:pPr marL="0" marR="0" lvl="0" indent="0" algn="ctr" defTabSz="914400" rtl="0" eaLnBrk="1" fontAlgn="auto" latinLnBrk="1" hangingPunct="1">
                        <a:lnSpc>
                          <a:spcPct val="100000"/>
                        </a:lnSpc>
                        <a:spcBef>
                          <a:spcPts val="0"/>
                        </a:spcBef>
                        <a:spcAft>
                          <a:spcPts val="0"/>
                        </a:spcAft>
                        <a:buClrTx/>
                        <a:buSzTx/>
                        <a:buFontTx/>
                        <a:buNone/>
                        <a:tabLst/>
                        <a:defRPr/>
                      </a:pPr>
                      <a:endParaRPr lang="en-US" altLang="ko-KR" sz="1600" b="1" dirty="0" smtClean="0">
                        <a:solidFill>
                          <a:schemeClr val="bg1"/>
                        </a:solidFill>
                        <a:latin typeface="Ebrima" pitchFamily="2" charset="0"/>
                        <a:ea typeface="Ebrima" pitchFamily="2" charset="0"/>
                        <a:cs typeface="Ebrima" pitchFamily="2" charset="0"/>
                      </a:endParaRPr>
                    </a:p>
                    <a:p>
                      <a:pPr algn="ctr" latinLnBrk="1"/>
                      <a:endParaRPr lang="en-US" altLang="ko-KR" sz="1800" dirty="0" smtClean="0">
                        <a:solidFill>
                          <a:schemeClr val="bg1"/>
                        </a:solidFill>
                        <a:latin typeface="휴먼엑스포" panose="02030504000101010101" pitchFamily="18" charset="-127"/>
                        <a:ea typeface="휴먼엑스포" panose="02030504000101010101" pitchFamily="18" charset="-127"/>
                      </a:endParaRPr>
                    </a:p>
                  </a:txBody>
                  <a:tcPr marL="99059" marR="99059" marT="45730" marB="45730" anchor="ctr">
                    <a:solidFill>
                      <a:schemeClr val="accent2">
                        <a:lumMod val="75000"/>
                      </a:schemeClr>
                    </a:solidFill>
                  </a:tcPr>
                </a:tc>
              </a:tr>
              <a:tr h="538456">
                <a:tc>
                  <a:txBody>
                    <a:bodyPr/>
                    <a:lstStyle/>
                    <a:p>
                      <a:pPr algn="ctr" latinLnBrk="1"/>
                      <a:r>
                        <a:rPr lang="en-US" altLang="ko-KR" sz="1050" b="1" dirty="0" smtClean="0">
                          <a:latin typeface="Ebrima" pitchFamily="2" charset="0"/>
                          <a:ea typeface="Ebrima" pitchFamily="2" charset="0"/>
                          <a:cs typeface="Ebrima" pitchFamily="2" charset="0"/>
                        </a:rPr>
                        <a:t>Key</a:t>
                      </a:r>
                      <a:r>
                        <a:rPr lang="en-US" altLang="ko-KR" sz="1050" b="1" baseline="0" dirty="0" smtClean="0">
                          <a:latin typeface="Ebrima" pitchFamily="2" charset="0"/>
                          <a:ea typeface="Ebrima" pitchFamily="2" charset="0"/>
                          <a:cs typeface="Ebrima" pitchFamily="2" charset="0"/>
                        </a:rPr>
                        <a:t> Selling Point</a:t>
                      </a:r>
                      <a:endParaRPr lang="en-US" altLang="ko-KR" sz="1050" b="1" dirty="0" smtClean="0">
                        <a:latin typeface="Ebrima" pitchFamily="2" charset="0"/>
                        <a:ea typeface="Ebrima" pitchFamily="2" charset="0"/>
                        <a:cs typeface="Ebrima" pitchFamily="2" charset="0"/>
                      </a:endParaRPr>
                    </a:p>
                  </a:txBody>
                  <a:tcPr marL="99059" marR="99059" marT="45721" marB="45721" anchor="ct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900" b="1" dirty="0" smtClean="0">
                          <a:latin typeface="Ebrima" pitchFamily="2" charset="0"/>
                          <a:ea typeface="Ebrima" pitchFamily="2" charset="0"/>
                          <a:cs typeface="Ebrima" pitchFamily="2" charset="0"/>
                        </a:rPr>
                        <a:t>[Luminosity Care</a:t>
                      </a:r>
                      <a:r>
                        <a:rPr lang="ko-KR" altLang="en-US" sz="900" b="1" dirty="0" smtClean="0">
                          <a:latin typeface="Ebrima" pitchFamily="2" charset="0"/>
                          <a:ea typeface="+mn-ea"/>
                          <a:cs typeface="Ebrima" pitchFamily="2" charset="0"/>
                        </a:rPr>
                        <a:t> </a:t>
                      </a:r>
                      <a:r>
                        <a:rPr lang="en-US" altLang="ko-KR" sz="900" b="1" dirty="0" smtClean="0">
                          <a:latin typeface="Ebrima" pitchFamily="2" charset="0"/>
                          <a:ea typeface="Ebrima" pitchFamily="2" charset="0"/>
                          <a:cs typeface="Ebrima" pitchFamily="2" charset="0"/>
                        </a:rPr>
                        <a:t>/ Wrinkle,</a:t>
                      </a:r>
                      <a:r>
                        <a:rPr lang="en-US" altLang="ko-KR" sz="900" b="1" baseline="0" dirty="0" smtClean="0">
                          <a:latin typeface="Ebrima" pitchFamily="2" charset="0"/>
                          <a:ea typeface="Ebrima" pitchFamily="2" charset="0"/>
                          <a:cs typeface="Ebrima" pitchFamily="2" charset="0"/>
                        </a:rPr>
                        <a:t> Intense hydration SOS Care]</a:t>
                      </a:r>
                      <a:endParaRPr lang="en-US" altLang="ko-KR" sz="900" b="1" baseline="0" dirty="0" smtClean="0">
                        <a:solidFill>
                          <a:srgbClr val="9A0000"/>
                        </a:solidFill>
                        <a:effectLst/>
                        <a:latin typeface="Ebrima" pitchFamily="2" charset="0"/>
                        <a:ea typeface="Ebrima" pitchFamily="2" charset="0"/>
                        <a:cs typeface="Ebrima" pitchFamily="2" charset="0"/>
                      </a:endParaRPr>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000" b="1" baseline="0" dirty="0" smtClean="0">
                          <a:solidFill>
                            <a:srgbClr val="C00000"/>
                          </a:solidFill>
                          <a:effectLst/>
                          <a:latin typeface="Ebrima" pitchFamily="2" charset="0"/>
                          <a:ea typeface="+mn-ea"/>
                          <a:cs typeface="Ebrima" pitchFamily="2" charset="0"/>
                        </a:rPr>
                        <a:t> </a:t>
                      </a:r>
                      <a:r>
                        <a:rPr lang="en-US" altLang="ko-KR" sz="1000" b="1" baseline="0" dirty="0" smtClean="0">
                          <a:solidFill>
                            <a:srgbClr val="C00000"/>
                          </a:solidFill>
                          <a:effectLst/>
                          <a:latin typeface="Ebrima" pitchFamily="2" charset="0"/>
                          <a:ea typeface="Ebrima" pitchFamily="2" charset="0"/>
                          <a:cs typeface="Ebrima" pitchFamily="2" charset="0"/>
                        </a:rPr>
                        <a:t>Give an instant spa-result nourishment to your puffy, dehydrated skin. </a:t>
                      </a:r>
                    </a:p>
                  </a:txBody>
                  <a:tcPr marL="99059" marR="99059" marT="45721" marB="45721" anchor="ctr"/>
                </a:tc>
              </a:tr>
              <a:tr h="2808346">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smtClean="0">
                          <a:ln>
                            <a:noFill/>
                          </a:ln>
                          <a:solidFill>
                            <a:prstClr val="black"/>
                          </a:solidFill>
                          <a:effectLst/>
                          <a:uLnTx/>
                          <a:uFillTx/>
                          <a:latin typeface="Ebrima" pitchFamily="2" charset="0"/>
                          <a:ea typeface="Ebrima" pitchFamily="2" charset="0"/>
                          <a:cs typeface="Ebrima" pitchFamily="2" charset="0"/>
                        </a:rPr>
                        <a:t>Feature</a:t>
                      </a:r>
                      <a:endParaRPr kumimoji="0" lang="ko-KR" altLang="en-US" sz="1050" b="1" i="0" u="none" strike="noStrike" kern="1200" cap="none" spc="0" normalizeH="0" baseline="0" noProof="0" dirty="0">
                        <a:ln>
                          <a:noFill/>
                        </a:ln>
                        <a:solidFill>
                          <a:prstClr val="black"/>
                        </a:solidFill>
                        <a:effectLst/>
                        <a:uLnTx/>
                        <a:uFillTx/>
                        <a:latin typeface="Ebrima" pitchFamily="2" charset="0"/>
                        <a:ea typeface="+mn-ea"/>
                        <a:cs typeface="Ebrima" pitchFamily="2" charset="0"/>
                      </a:endParaRPr>
                    </a:p>
                  </a:txBody>
                  <a:tcPr marL="99059" marR="99059" marT="45721" marB="45721" anchor="ctr"/>
                </a:tc>
                <a:tc>
                  <a:txBody>
                    <a:bodyPr/>
                    <a:lstStyle/>
                    <a:p>
                      <a:pPr marL="0" indent="0" latinLnBrk="1">
                        <a:lnSpc>
                          <a:spcPct val="120000"/>
                        </a:lnSpc>
                        <a:buNone/>
                      </a:pPr>
                      <a:r>
                        <a:rPr lang="en-US" altLang="ko-KR" sz="1000" b="1" baseline="0" dirty="0" smtClean="0">
                          <a:solidFill>
                            <a:schemeClr val="tx1"/>
                          </a:solidFill>
                          <a:latin typeface="Ebrima" pitchFamily="2" charset="0"/>
                          <a:ea typeface="Ebrima" pitchFamily="2" charset="0"/>
                          <a:cs typeface="Ebrima" pitchFamily="2" charset="0"/>
                        </a:rPr>
                        <a:t>1. .  Fast Damage Recover</a:t>
                      </a:r>
                    </a:p>
                    <a:p>
                      <a:pPr marL="0" indent="0" latinLnBrk="1">
                        <a:lnSpc>
                          <a:spcPct val="120000"/>
                        </a:lnSpc>
                        <a:buNone/>
                      </a:pPr>
                      <a:r>
                        <a:rPr lang="en-US" altLang="ko-KR" sz="900" baseline="0" dirty="0" smtClean="0">
                          <a:latin typeface="Ebrima" pitchFamily="2" charset="0"/>
                          <a:ea typeface="Ebrima" pitchFamily="2" charset="0"/>
                          <a:cs typeface="Ebrima" pitchFamily="2" charset="0"/>
                        </a:rPr>
                        <a:t> : Contains </a:t>
                      </a:r>
                      <a:r>
                        <a:rPr lang="en-US" altLang="ko-KR" sz="900" b="0" baseline="0" dirty="0" smtClean="0">
                          <a:solidFill>
                            <a:srgbClr val="C00000"/>
                          </a:solidFill>
                          <a:latin typeface="Ebrima" pitchFamily="2" charset="0"/>
                          <a:ea typeface="Ebrima" pitchFamily="2" charset="0"/>
                          <a:cs typeface="Ebrima" pitchFamily="2" charset="0"/>
                        </a:rPr>
                        <a:t>65,000mg of Golden Snail </a:t>
                      </a:r>
                      <a:endParaRPr lang="en-US" altLang="ko-KR" sz="900" b="0" baseline="0" dirty="0" smtClean="0">
                        <a:latin typeface="Ebrima" pitchFamily="2" charset="0"/>
                        <a:ea typeface="Ebrima" pitchFamily="2" charset="0"/>
                        <a:cs typeface="Ebrima" pitchFamily="2" charset="0"/>
                      </a:endParaRPr>
                    </a:p>
                    <a:p>
                      <a:pPr marL="0" indent="0" latinLnBrk="1">
                        <a:lnSpc>
                          <a:spcPct val="120000"/>
                        </a:lnSpc>
                        <a:buNone/>
                      </a:pPr>
                      <a:r>
                        <a:rPr lang="en-US" altLang="ko-KR" sz="900" b="1" u="sng" baseline="0" dirty="0" smtClean="0">
                          <a:latin typeface="Ebrima" pitchFamily="2" charset="0"/>
                          <a:ea typeface="Ebrima" pitchFamily="2" charset="0"/>
                          <a:cs typeface="Ebrima" pitchFamily="2" charset="0"/>
                        </a:rPr>
                        <a:t>Golden snail filtrate contained instead mineral water </a:t>
                      </a:r>
                    </a:p>
                    <a:p>
                      <a:pPr marL="0" indent="0" latinLnBrk="1">
                        <a:lnSpc>
                          <a:spcPct val="120000"/>
                        </a:lnSpc>
                        <a:buNone/>
                      </a:pPr>
                      <a:r>
                        <a:rPr lang="en-US" altLang="ko-KR" sz="900" b="1" baseline="0" dirty="0" smtClean="0">
                          <a:solidFill>
                            <a:srgbClr val="C00000"/>
                          </a:solidFill>
                          <a:latin typeface="Ebrima" pitchFamily="2" charset="0"/>
                          <a:ea typeface="Ebrima" pitchFamily="2" charset="0"/>
                          <a:cs typeface="Ebrima" pitchFamily="2" charset="0"/>
                        </a:rPr>
                        <a:t>[ Immediate hydration!! Fast healing of the damaged tissue!!] </a:t>
                      </a:r>
                    </a:p>
                    <a:p>
                      <a:pPr marL="0" marR="0" indent="0" algn="l" defTabSz="914400" rtl="0" eaLnBrk="1" fontAlgn="auto" latinLnBrk="1" hangingPunct="1">
                        <a:lnSpc>
                          <a:spcPct val="120000"/>
                        </a:lnSpc>
                        <a:spcBef>
                          <a:spcPts val="0"/>
                        </a:spcBef>
                        <a:spcAft>
                          <a:spcPts val="0"/>
                        </a:spcAft>
                        <a:buClrTx/>
                        <a:buSzTx/>
                        <a:buFontTx/>
                        <a:buNone/>
                        <a:tabLst/>
                        <a:defRPr/>
                      </a:pPr>
                      <a:endParaRPr lang="en-US" altLang="ko-KR" sz="900" b="1" baseline="0" dirty="0" smtClean="0">
                        <a:solidFill>
                          <a:srgbClr val="C00000"/>
                        </a:solidFill>
                        <a:latin typeface="Ebrima" pitchFamily="2" charset="0"/>
                        <a:ea typeface="Ebrima" pitchFamily="2" charset="0"/>
                        <a:cs typeface="Ebrima" pitchFamily="2" charset="0"/>
                      </a:endParaRPr>
                    </a:p>
                    <a:p>
                      <a:pPr marL="0" marR="0" indent="0" algn="l" defTabSz="914400" rtl="0" eaLnBrk="1" fontAlgn="auto" latinLnBrk="1" hangingPunct="1">
                        <a:lnSpc>
                          <a:spcPct val="120000"/>
                        </a:lnSpc>
                        <a:spcBef>
                          <a:spcPts val="0"/>
                        </a:spcBef>
                        <a:spcAft>
                          <a:spcPts val="0"/>
                        </a:spcAft>
                        <a:buClrTx/>
                        <a:buSzTx/>
                        <a:buFontTx/>
                        <a:buNone/>
                        <a:tabLst/>
                        <a:defRPr/>
                      </a:pPr>
                      <a:r>
                        <a:rPr lang="en-US" altLang="ko-KR" sz="900" b="1" baseline="0" dirty="0" smtClean="0">
                          <a:solidFill>
                            <a:srgbClr val="C00000"/>
                          </a:solidFill>
                          <a:latin typeface="Ebrima" pitchFamily="2" charset="0"/>
                          <a:ea typeface="Ebrima" pitchFamily="2" charset="0"/>
                          <a:cs typeface="Ebrima" pitchFamily="2" charset="0"/>
                        </a:rPr>
                        <a:t> </a:t>
                      </a:r>
                      <a:r>
                        <a:rPr lang="en-US" altLang="ko-KR" sz="1000" b="1" baseline="0" dirty="0" smtClean="0">
                          <a:solidFill>
                            <a:schemeClr val="tx1"/>
                          </a:solidFill>
                          <a:latin typeface="Ebrima" pitchFamily="2" charset="0"/>
                          <a:ea typeface="Ebrima" pitchFamily="2" charset="0"/>
                          <a:cs typeface="Ebrima" pitchFamily="2" charset="0"/>
                        </a:rPr>
                        <a:t>2.  Whitening &amp; Wrinkle care quality approved hydro gel mask sheet</a:t>
                      </a:r>
                      <a:r>
                        <a:rPr lang="en-US" altLang="ko-KR" sz="900" baseline="0" dirty="0" smtClean="0">
                          <a:latin typeface="Ebrima" pitchFamily="2" charset="0"/>
                          <a:ea typeface="Ebrima" pitchFamily="2" charset="0"/>
                          <a:cs typeface="Ebrima" pitchFamily="2" charset="0"/>
                        </a:rPr>
                        <a:t>:  </a:t>
                      </a:r>
                    </a:p>
                    <a:p>
                      <a:pPr marL="0" marR="0" indent="0" algn="l" defTabSz="914400" rtl="0" eaLnBrk="1" fontAlgn="auto" latinLnBrk="1" hangingPunct="1">
                        <a:lnSpc>
                          <a:spcPct val="120000"/>
                        </a:lnSpc>
                        <a:spcBef>
                          <a:spcPts val="0"/>
                        </a:spcBef>
                        <a:spcAft>
                          <a:spcPts val="0"/>
                        </a:spcAft>
                        <a:buClrTx/>
                        <a:buSzTx/>
                        <a:buFontTx/>
                        <a:buNone/>
                        <a:tabLst/>
                        <a:defRPr/>
                      </a:pPr>
                      <a:r>
                        <a:rPr lang="en-US" altLang="ko-KR" sz="900" baseline="0" dirty="0" smtClean="0">
                          <a:latin typeface="Ebrima" pitchFamily="2" charset="0"/>
                          <a:ea typeface="Ebrima" pitchFamily="2" charset="0"/>
                          <a:cs typeface="Ebrima" pitchFamily="2" charset="0"/>
                        </a:rPr>
                        <a:t>Treats dullness, fine lines caused by dehydration, deep wrinkles. </a:t>
                      </a:r>
                    </a:p>
                    <a:p>
                      <a:pPr marL="0" marR="0" indent="0" algn="l" defTabSz="914400" rtl="0" eaLnBrk="1" fontAlgn="auto" latinLnBrk="1" hangingPunct="1">
                        <a:lnSpc>
                          <a:spcPct val="120000"/>
                        </a:lnSpc>
                        <a:spcBef>
                          <a:spcPts val="0"/>
                        </a:spcBef>
                        <a:spcAft>
                          <a:spcPts val="0"/>
                        </a:spcAft>
                        <a:buClrTx/>
                        <a:buSzTx/>
                        <a:buFontTx/>
                        <a:buNone/>
                        <a:tabLst/>
                        <a:defRPr/>
                      </a:pPr>
                      <a:endParaRPr lang="en-US" altLang="ko-KR" sz="1000" b="1" baseline="0" dirty="0" smtClean="0">
                        <a:solidFill>
                          <a:srgbClr val="C00000"/>
                        </a:solidFill>
                        <a:latin typeface="Ebrima" pitchFamily="2" charset="0"/>
                        <a:ea typeface="Ebrima" pitchFamily="2" charset="0"/>
                        <a:cs typeface="Ebrima" pitchFamily="2" charset="0"/>
                      </a:endParaRPr>
                    </a:p>
                    <a:p>
                      <a:pPr marL="0" marR="0" indent="0" algn="l" defTabSz="914400" rtl="0" eaLnBrk="1" fontAlgn="auto" latinLnBrk="1" hangingPunct="1">
                        <a:lnSpc>
                          <a:spcPct val="120000"/>
                        </a:lnSpc>
                        <a:spcBef>
                          <a:spcPts val="0"/>
                        </a:spcBef>
                        <a:spcAft>
                          <a:spcPts val="0"/>
                        </a:spcAft>
                        <a:buClrTx/>
                        <a:buSzTx/>
                        <a:buFontTx/>
                        <a:buNone/>
                        <a:tabLst/>
                        <a:defRPr/>
                      </a:pPr>
                      <a:r>
                        <a:rPr lang="en-US" altLang="ko-KR" sz="1000" b="1" baseline="0" dirty="0" smtClean="0">
                          <a:solidFill>
                            <a:schemeClr val="tx1"/>
                          </a:solidFill>
                          <a:latin typeface="Ebrima" pitchFamily="2" charset="0"/>
                          <a:ea typeface="Ebrima" pitchFamily="2" charset="0"/>
                          <a:cs typeface="Ebrima" pitchFamily="2" charset="0"/>
                        </a:rPr>
                        <a:t>3. </a:t>
                      </a:r>
                      <a:r>
                        <a:rPr lang="en-US" altLang="ko-KR" sz="1050" b="1" baseline="0" dirty="0" smtClean="0">
                          <a:solidFill>
                            <a:schemeClr val="tx1"/>
                          </a:solidFill>
                          <a:latin typeface="Ebrima" pitchFamily="2" charset="0"/>
                          <a:ea typeface="Ebrima" pitchFamily="2" charset="0"/>
                          <a:cs typeface="Ebrima" pitchFamily="2" charset="0"/>
                        </a:rPr>
                        <a:t>Provides what dehydrated skin requires. </a:t>
                      </a:r>
                    </a:p>
                    <a:p>
                      <a:pPr marL="171450" marR="0" indent="-171450" algn="l" defTabSz="914400" rtl="0" eaLnBrk="1" fontAlgn="auto" latinLnBrk="1" hangingPunct="1">
                        <a:lnSpc>
                          <a:spcPct val="120000"/>
                        </a:lnSpc>
                        <a:spcBef>
                          <a:spcPts val="0"/>
                        </a:spcBef>
                        <a:spcAft>
                          <a:spcPts val="0"/>
                        </a:spcAft>
                        <a:buClrTx/>
                        <a:buSzTx/>
                        <a:buFont typeface="Wingdings" panose="05000000000000000000" pitchFamily="2" charset="2"/>
                        <a:buChar char="ü"/>
                        <a:tabLst/>
                        <a:defRPr/>
                      </a:pPr>
                      <a:r>
                        <a:rPr lang="en-US" altLang="ko-KR" sz="900" baseline="0" dirty="0" smtClean="0">
                          <a:latin typeface="Ebrima" pitchFamily="2" charset="0"/>
                          <a:ea typeface="Ebrima" pitchFamily="2" charset="0"/>
                          <a:cs typeface="Ebrima" pitchFamily="2" charset="0"/>
                        </a:rPr>
                        <a:t>Ceramide</a:t>
                      </a:r>
                      <a:r>
                        <a:rPr lang="ko-KR" altLang="en-US" sz="900" baseline="0" dirty="0" smtClean="0">
                          <a:latin typeface="Ebrima" pitchFamily="2" charset="0"/>
                          <a:ea typeface="+mn-ea"/>
                          <a:cs typeface="Ebrima" pitchFamily="2" charset="0"/>
                        </a:rPr>
                        <a:t> </a:t>
                      </a:r>
                      <a:r>
                        <a:rPr lang="en-US" altLang="ko-KR" sz="900" baseline="0" dirty="0" smtClean="0">
                          <a:latin typeface="Ebrima" pitchFamily="2" charset="0"/>
                          <a:ea typeface="Ebrima" pitchFamily="2" charset="0"/>
                          <a:cs typeface="Ebrima" pitchFamily="2" charset="0"/>
                        </a:rPr>
                        <a:t>– NMF (natural moisturizing factor) in Epidermis </a:t>
                      </a:r>
                    </a:p>
                    <a:p>
                      <a:pPr marL="171450" marR="0" indent="-171450" algn="l" defTabSz="914400" rtl="0" eaLnBrk="1" fontAlgn="auto" latinLnBrk="1" hangingPunct="1">
                        <a:lnSpc>
                          <a:spcPct val="120000"/>
                        </a:lnSpc>
                        <a:spcBef>
                          <a:spcPts val="0"/>
                        </a:spcBef>
                        <a:spcAft>
                          <a:spcPts val="0"/>
                        </a:spcAft>
                        <a:buClrTx/>
                        <a:buSzTx/>
                        <a:buFont typeface="Wingdings" panose="05000000000000000000" pitchFamily="2" charset="2"/>
                        <a:buChar char="ü"/>
                        <a:tabLst/>
                        <a:defRPr/>
                      </a:pPr>
                      <a:r>
                        <a:rPr lang="en-US" altLang="ko-KR" sz="900" baseline="0" dirty="0" smtClean="0">
                          <a:latin typeface="Ebrima" pitchFamily="2" charset="0"/>
                          <a:ea typeface="Ebrima" pitchFamily="2" charset="0"/>
                          <a:cs typeface="Ebrima" pitchFamily="2" charset="0"/>
                        </a:rPr>
                        <a:t>Hyaluronic Acid</a:t>
                      </a:r>
                      <a:r>
                        <a:rPr lang="ko-KR" altLang="en-US" sz="900" baseline="0" dirty="0" smtClean="0">
                          <a:latin typeface="Ebrima" pitchFamily="2" charset="0"/>
                          <a:ea typeface="+mn-ea"/>
                          <a:cs typeface="Ebrima" pitchFamily="2" charset="0"/>
                        </a:rPr>
                        <a:t> </a:t>
                      </a:r>
                      <a:r>
                        <a:rPr lang="en-US" altLang="ko-KR" sz="900" baseline="0" dirty="0" smtClean="0">
                          <a:latin typeface="Ebrima" pitchFamily="2" charset="0"/>
                          <a:ea typeface="Ebrima" pitchFamily="2" charset="0"/>
                          <a:cs typeface="Ebrima" pitchFamily="2" charset="0"/>
                        </a:rPr>
                        <a:t>–NMF in Dermis</a:t>
                      </a:r>
                    </a:p>
                    <a:p>
                      <a:pPr marL="0" marR="0" indent="0" algn="l" defTabSz="914400" rtl="0" eaLnBrk="1" fontAlgn="auto" latinLnBrk="1" hangingPunct="1">
                        <a:lnSpc>
                          <a:spcPct val="120000"/>
                        </a:lnSpc>
                        <a:spcBef>
                          <a:spcPts val="0"/>
                        </a:spcBef>
                        <a:spcAft>
                          <a:spcPts val="0"/>
                        </a:spcAft>
                        <a:buClrTx/>
                        <a:buSzTx/>
                        <a:buFont typeface="Wingdings" panose="05000000000000000000" pitchFamily="2" charset="2"/>
                        <a:buNone/>
                        <a:tabLst/>
                        <a:defRPr/>
                      </a:pPr>
                      <a:r>
                        <a:rPr lang="en-US" altLang="ko-KR" sz="900" baseline="0" dirty="0" smtClean="0">
                          <a:latin typeface="Ebrima" pitchFamily="2" charset="0"/>
                          <a:ea typeface="Ebrima" pitchFamily="2" charset="0"/>
                          <a:cs typeface="Ebrima" pitchFamily="2" charset="0"/>
                        </a:rPr>
                        <a:t>                         -  Has extraordinary moist-retaining ability. </a:t>
                      </a:r>
                    </a:p>
                    <a:p>
                      <a:pPr marL="0" indent="0" latinLnBrk="1">
                        <a:lnSpc>
                          <a:spcPct val="120000"/>
                        </a:lnSpc>
                        <a:buNone/>
                      </a:pPr>
                      <a:endParaRPr lang="en-US" altLang="ko-KR" sz="900" baseline="0" dirty="0" smtClean="0">
                        <a:latin typeface="Ebrima" pitchFamily="2" charset="0"/>
                        <a:ea typeface="Ebrima" pitchFamily="2" charset="0"/>
                        <a:cs typeface="Ebrima" pitchFamily="2" charset="0"/>
                      </a:endParaRPr>
                    </a:p>
                    <a:p>
                      <a:pPr marL="0" indent="0" latinLnBrk="1">
                        <a:lnSpc>
                          <a:spcPct val="120000"/>
                        </a:lnSpc>
                        <a:buNone/>
                      </a:pPr>
                      <a:r>
                        <a:rPr lang="en-US" altLang="ko-KR" sz="1000" b="1" baseline="0" dirty="0" smtClean="0">
                          <a:solidFill>
                            <a:schemeClr val="tx1"/>
                          </a:solidFill>
                          <a:latin typeface="Ebrima" pitchFamily="2" charset="0"/>
                          <a:ea typeface="Ebrima" pitchFamily="2" charset="0"/>
                          <a:cs typeface="Ebrima" pitchFamily="2" charset="0"/>
                        </a:rPr>
                        <a:t>4. 7 Free system : Mild formula</a:t>
                      </a:r>
                    </a:p>
                    <a:p>
                      <a:pPr marL="0" marR="0" indent="0" algn="l" defTabSz="914400" rtl="0" eaLnBrk="1" fontAlgn="auto" latinLnBrk="1" hangingPunct="1">
                        <a:lnSpc>
                          <a:spcPct val="120000"/>
                        </a:lnSpc>
                        <a:spcBef>
                          <a:spcPts val="0"/>
                        </a:spcBef>
                        <a:spcAft>
                          <a:spcPts val="0"/>
                        </a:spcAft>
                        <a:buClrTx/>
                        <a:buSzTx/>
                        <a:buFontTx/>
                        <a:buNone/>
                        <a:tabLst/>
                        <a:defRPr/>
                      </a:pPr>
                      <a:r>
                        <a:rPr lang="en-US" altLang="ko-KR" sz="1000" baseline="0" dirty="0" smtClean="0">
                          <a:latin typeface="Ebrima" pitchFamily="2" charset="0"/>
                          <a:ea typeface="Ebrima" pitchFamily="2" charset="0"/>
                          <a:cs typeface="Ebrima" pitchFamily="2" charset="0"/>
                        </a:rPr>
                        <a:t> </a:t>
                      </a:r>
                      <a:r>
                        <a:rPr lang="en-US" altLang="ko-KR" sz="900" baseline="0" dirty="0" smtClean="0">
                          <a:latin typeface="Ebrima" pitchFamily="2" charset="0"/>
                          <a:ea typeface="Ebrima" pitchFamily="2" charset="0"/>
                          <a:cs typeface="Ebrima" pitchFamily="2" charset="0"/>
                        </a:rPr>
                        <a:t>: </a:t>
                      </a:r>
                      <a:r>
                        <a:rPr lang="en-US" altLang="ko-KR" sz="900" baseline="0" dirty="0" err="1" smtClean="0">
                          <a:latin typeface="Ebrima" pitchFamily="2" charset="0"/>
                          <a:ea typeface="Ebrima" pitchFamily="2" charset="0"/>
                          <a:cs typeface="Ebrima" pitchFamily="2" charset="0"/>
                        </a:rPr>
                        <a:t>Paraben</a:t>
                      </a:r>
                      <a:r>
                        <a:rPr lang="en-US" altLang="ko-KR" sz="900" baseline="0" dirty="0" smtClean="0">
                          <a:latin typeface="Ebrima" pitchFamily="2" charset="0"/>
                          <a:ea typeface="Ebrima" pitchFamily="2" charset="0"/>
                          <a:cs typeface="Ebrima" pitchFamily="2" charset="0"/>
                        </a:rPr>
                        <a:t>, </a:t>
                      </a:r>
                      <a:r>
                        <a:rPr lang="en-US" altLang="ko-KR" sz="900" baseline="0" dirty="0" err="1" smtClean="0">
                          <a:latin typeface="Ebrima" pitchFamily="2" charset="0"/>
                          <a:ea typeface="Ebrima" pitchFamily="2" charset="0"/>
                          <a:cs typeface="Ebrima" pitchFamily="2" charset="0"/>
                        </a:rPr>
                        <a:t>Benzophenon</a:t>
                      </a:r>
                      <a:r>
                        <a:rPr lang="en-US" altLang="ko-KR" sz="900" baseline="0" dirty="0" smtClean="0">
                          <a:latin typeface="Ebrima" pitchFamily="2" charset="0"/>
                          <a:ea typeface="Ebrima" pitchFamily="2" charset="0"/>
                          <a:cs typeface="Ebrima" pitchFamily="2" charset="0"/>
                        </a:rPr>
                        <a:t>, artificial colorant</a:t>
                      </a:r>
                      <a:r>
                        <a:rPr lang="ko-KR" altLang="en-US" sz="900" baseline="0" dirty="0" smtClean="0">
                          <a:latin typeface="Ebrima" pitchFamily="2" charset="0"/>
                          <a:ea typeface="+mn-ea"/>
                          <a:cs typeface="Ebrima" pitchFamily="2" charset="0"/>
                        </a:rPr>
                        <a:t> </a:t>
                      </a:r>
                      <a:r>
                        <a:rPr lang="en-US" altLang="ko-KR" sz="900" baseline="0" dirty="0" smtClean="0">
                          <a:latin typeface="Ebrima" pitchFamily="2" charset="0"/>
                          <a:ea typeface="Ebrima" pitchFamily="2" charset="0"/>
                          <a:cs typeface="Ebrima" pitchFamily="2" charset="0"/>
                        </a:rPr>
                        <a:t>, talc, sulphate, </a:t>
                      </a:r>
                    </a:p>
                    <a:p>
                      <a:pPr marL="0" marR="0" indent="0" algn="l" defTabSz="914400" rtl="0" eaLnBrk="1" fontAlgn="auto" latinLnBrk="1" hangingPunct="1">
                        <a:lnSpc>
                          <a:spcPct val="120000"/>
                        </a:lnSpc>
                        <a:spcBef>
                          <a:spcPts val="0"/>
                        </a:spcBef>
                        <a:spcAft>
                          <a:spcPts val="0"/>
                        </a:spcAft>
                        <a:buClrTx/>
                        <a:buSzTx/>
                        <a:buFontTx/>
                        <a:buNone/>
                        <a:tabLst/>
                        <a:defRPr/>
                      </a:pPr>
                      <a:r>
                        <a:rPr lang="en-US" altLang="ko-KR" sz="900" baseline="0" dirty="0" smtClean="0">
                          <a:latin typeface="Ebrima" pitchFamily="2" charset="0"/>
                          <a:ea typeface="Ebrima" pitchFamily="2" charset="0"/>
                          <a:cs typeface="Ebrima" pitchFamily="2" charset="0"/>
                        </a:rPr>
                        <a:t>  </a:t>
                      </a:r>
                      <a:r>
                        <a:rPr lang="en-US" altLang="ko-KR" sz="900" baseline="0" dirty="0" err="1" smtClean="0">
                          <a:latin typeface="Ebrima" pitchFamily="2" charset="0"/>
                          <a:ea typeface="Ebrima" pitchFamily="2" charset="0"/>
                          <a:cs typeface="Ebrima" pitchFamily="2" charset="0"/>
                        </a:rPr>
                        <a:t>Triethanolamin</a:t>
                      </a:r>
                      <a:r>
                        <a:rPr lang="en-US" altLang="ko-KR" sz="900" baseline="0" dirty="0" smtClean="0">
                          <a:latin typeface="Ebrima" pitchFamily="2" charset="0"/>
                          <a:ea typeface="Ebrima" pitchFamily="2" charset="0"/>
                          <a:cs typeface="Ebrima" pitchFamily="2" charset="0"/>
                        </a:rPr>
                        <a:t>, GMO</a:t>
                      </a:r>
                    </a:p>
                  </a:txBody>
                  <a:tcPr marL="99059" marR="99059" marT="45721" marB="45721" anchor="ctr"/>
                </a:tc>
              </a:tr>
              <a:tr h="747641">
                <a:tc>
                  <a:txBody>
                    <a:bodyPr/>
                    <a:lstStyle/>
                    <a:p>
                      <a:pPr algn="ctr" latinLnBrk="1"/>
                      <a:r>
                        <a:rPr lang="en-US" altLang="ko-KR" sz="1050" b="1" dirty="0" smtClean="0">
                          <a:latin typeface="Ebrima" pitchFamily="2" charset="0"/>
                          <a:ea typeface="Ebrima" pitchFamily="2" charset="0"/>
                          <a:cs typeface="Ebrima" pitchFamily="2" charset="0"/>
                        </a:rPr>
                        <a:t>Sales Talk</a:t>
                      </a:r>
                      <a:endParaRPr lang="ko-KR" altLang="en-US" sz="1050" b="1" dirty="0">
                        <a:latin typeface="Ebrima" pitchFamily="2" charset="0"/>
                        <a:cs typeface="Ebrima" pitchFamily="2" charset="0"/>
                      </a:endParaRPr>
                    </a:p>
                  </a:txBody>
                  <a:tcPr marL="99059" marR="99059" marT="45721" marB="45721" anchor="ctr"/>
                </a:tc>
                <a:tc>
                  <a:txBody>
                    <a:bodyPr/>
                    <a:lstStyle/>
                    <a:p>
                      <a:pPr latinLnBrk="1"/>
                      <a:endParaRPr lang="en-US" altLang="ko-KR" sz="900" b="0" dirty="0" smtClean="0">
                        <a:latin typeface="Ebrima" pitchFamily="2" charset="0"/>
                        <a:ea typeface="Ebrima" pitchFamily="2" charset="0"/>
                        <a:cs typeface="Ebrima" pitchFamily="2" charset="0"/>
                      </a:endParaRPr>
                    </a:p>
                    <a:p>
                      <a:pPr latinLnBrk="1"/>
                      <a:r>
                        <a:rPr lang="en-US" altLang="ko-KR" sz="900" b="0" dirty="0" smtClean="0">
                          <a:latin typeface="Ebrima" pitchFamily="2" charset="0"/>
                          <a:ea typeface="Ebrima" pitchFamily="2" charset="0"/>
                          <a:cs typeface="Ebrima" pitchFamily="2" charset="0"/>
                        </a:rPr>
                        <a:t>If you need SOS skin condition booster, you should try our new,</a:t>
                      </a:r>
                      <a:r>
                        <a:rPr lang="en-US" altLang="ko-KR" sz="900" b="0" baseline="0" dirty="0" smtClean="0">
                          <a:latin typeface="Ebrima" pitchFamily="2" charset="0"/>
                          <a:ea typeface="Ebrima" pitchFamily="2" charset="0"/>
                          <a:cs typeface="Ebrima" pitchFamily="2" charset="0"/>
                        </a:rPr>
                        <a:t> Snail Essential EX Gel Mask Sheet. It contains remarkably high amount of nourishing ingredients. You will experience a huge improvement after just one use. It offers everything aging skin needs.  </a:t>
                      </a:r>
                      <a:endParaRPr lang="en-US" altLang="ko-KR" sz="900" b="0" dirty="0" smtClean="0">
                        <a:latin typeface="Ebrima" pitchFamily="2" charset="0"/>
                        <a:ea typeface="Ebrima" pitchFamily="2" charset="0"/>
                        <a:cs typeface="Ebrima" pitchFamily="2" charset="0"/>
                      </a:endParaRPr>
                    </a:p>
                  </a:txBody>
                  <a:tcPr marL="99059" marR="99059" marT="45721" marB="45721"/>
                </a:tc>
              </a:tr>
              <a:tr h="1152128">
                <a:tc>
                  <a:txBody>
                    <a:bodyPr/>
                    <a:lstStyle/>
                    <a:p>
                      <a:pPr algn="ctr" latinLnBrk="1"/>
                      <a:r>
                        <a:rPr lang="en-US" altLang="ko-KR" sz="1050" b="1" dirty="0" smtClean="0">
                          <a:latin typeface="Ebrima" pitchFamily="2" charset="0"/>
                          <a:ea typeface="Ebrima" pitchFamily="2" charset="0"/>
                          <a:cs typeface="Ebrima" pitchFamily="2" charset="0"/>
                        </a:rPr>
                        <a:t>Direction</a:t>
                      </a:r>
                    </a:p>
                  </a:txBody>
                  <a:tcPr marL="99059" marR="99059" marT="45721" marB="45721" anchor="ctr"/>
                </a:tc>
                <a:tc>
                  <a:txBody>
                    <a:bodyPr/>
                    <a:lstStyle/>
                    <a:p>
                      <a:pPr marL="228600" indent="-228600" latinLnBrk="1">
                        <a:lnSpc>
                          <a:spcPct val="120000"/>
                        </a:lnSpc>
                        <a:buFont typeface="+mj-ea"/>
                        <a:buAutoNum type="circleNumDbPlain"/>
                      </a:pPr>
                      <a:r>
                        <a:rPr lang="ko-KR" altLang="en-US" sz="900" baseline="0" dirty="0" smtClean="0">
                          <a:latin typeface="Ebrima" pitchFamily="2" charset="0"/>
                          <a:ea typeface="+mn-ea"/>
                          <a:cs typeface="Ebrima" pitchFamily="2" charset="0"/>
                        </a:rPr>
                        <a:t> </a:t>
                      </a:r>
                      <a:r>
                        <a:rPr lang="en-US" altLang="ko-KR" sz="900" baseline="0" dirty="0" smtClean="0">
                          <a:latin typeface="Ebrima" pitchFamily="2" charset="0"/>
                          <a:ea typeface="Ebrima" pitchFamily="2" charset="0"/>
                          <a:cs typeface="Ebrima" pitchFamily="2" charset="0"/>
                        </a:rPr>
                        <a:t>After cleansing, wipe off the skin with toner first. </a:t>
                      </a:r>
                      <a:endParaRPr lang="en-US" altLang="ko-KR" sz="900" dirty="0" smtClean="0">
                        <a:latin typeface="Ebrima" pitchFamily="2" charset="0"/>
                        <a:ea typeface="Ebrima" pitchFamily="2" charset="0"/>
                        <a:cs typeface="Ebrima" pitchFamily="2" charset="0"/>
                      </a:endParaRPr>
                    </a:p>
                    <a:p>
                      <a:pPr marL="228600" indent="-228600" latinLnBrk="1">
                        <a:lnSpc>
                          <a:spcPct val="120000"/>
                        </a:lnSpc>
                        <a:buFont typeface="+mj-ea"/>
                        <a:buAutoNum type="circleNumDbPlain"/>
                      </a:pPr>
                      <a:r>
                        <a:rPr lang="en-US" altLang="ko-KR" sz="900" dirty="0" smtClean="0">
                          <a:latin typeface="Ebrima" pitchFamily="2" charset="0"/>
                          <a:ea typeface="Ebrima" pitchFamily="2" charset="0"/>
                          <a:cs typeface="Ebrima" pitchFamily="2" charset="0"/>
                        </a:rPr>
                        <a:t> Open up the package,</a:t>
                      </a:r>
                      <a:r>
                        <a:rPr lang="en-US" altLang="ko-KR" sz="900" baseline="0" dirty="0" smtClean="0">
                          <a:latin typeface="Ebrima" pitchFamily="2" charset="0"/>
                          <a:ea typeface="Ebrima" pitchFamily="2" charset="0"/>
                          <a:cs typeface="Ebrima" pitchFamily="2" charset="0"/>
                        </a:rPr>
                        <a:t> remove the transparent film from the gel mask. </a:t>
                      </a:r>
                      <a:r>
                        <a:rPr lang="en-US" altLang="ko-KR" sz="900" dirty="0" smtClean="0">
                          <a:latin typeface="Ebrima" pitchFamily="2" charset="0"/>
                          <a:ea typeface="Ebrima" pitchFamily="2" charset="0"/>
                          <a:cs typeface="Ebrima" pitchFamily="2" charset="0"/>
                        </a:rPr>
                        <a:t> </a:t>
                      </a:r>
                    </a:p>
                    <a:p>
                      <a:pPr marL="228600" indent="-228600" latinLnBrk="1">
                        <a:lnSpc>
                          <a:spcPct val="120000"/>
                        </a:lnSpc>
                        <a:buFont typeface="+mj-ea"/>
                        <a:buAutoNum type="circleNumDbPlain"/>
                      </a:pPr>
                      <a:r>
                        <a:rPr lang="en-US" altLang="ko-KR" sz="900" dirty="0" smtClean="0">
                          <a:latin typeface="Ebrima" pitchFamily="2" charset="0"/>
                          <a:ea typeface="Ebrima" pitchFamily="2" charset="0"/>
                          <a:cs typeface="Ebrima" pitchFamily="2" charset="0"/>
                        </a:rPr>
                        <a:t>Place</a:t>
                      </a:r>
                      <a:r>
                        <a:rPr lang="en-US" altLang="ko-KR" sz="900" baseline="0" dirty="0" smtClean="0">
                          <a:latin typeface="Ebrima" pitchFamily="2" charset="0"/>
                          <a:ea typeface="Ebrima" pitchFamily="2" charset="0"/>
                          <a:cs typeface="Ebrima" pitchFamily="2" charset="0"/>
                        </a:rPr>
                        <a:t> one sheet on upper side of your face, the other on the lower side of your face. Adjust the sheet so it sits flat on the skin. </a:t>
                      </a:r>
                    </a:p>
                    <a:p>
                      <a:pPr marL="228600" indent="-228600" latinLnBrk="1">
                        <a:lnSpc>
                          <a:spcPct val="120000"/>
                        </a:lnSpc>
                        <a:buFont typeface="+mj-ea"/>
                        <a:buAutoNum type="circleNumDbPlain"/>
                      </a:pPr>
                      <a:r>
                        <a:rPr lang="en-US" altLang="ko-KR" sz="900" dirty="0" smtClean="0">
                          <a:latin typeface="Ebrima" pitchFamily="2" charset="0"/>
                          <a:ea typeface="Ebrima" pitchFamily="2" charset="0"/>
                          <a:cs typeface="Ebrima" pitchFamily="2" charset="0"/>
                        </a:rPr>
                        <a:t> Wait for 20 minutes,</a:t>
                      </a:r>
                      <a:r>
                        <a:rPr lang="en-US" altLang="ko-KR" sz="900" baseline="0" dirty="0" smtClean="0">
                          <a:latin typeface="Ebrima" pitchFamily="2" charset="0"/>
                          <a:ea typeface="Ebrima" pitchFamily="2" charset="0"/>
                          <a:cs typeface="Ebrima" pitchFamily="2" charset="0"/>
                        </a:rPr>
                        <a:t> r</a:t>
                      </a:r>
                      <a:r>
                        <a:rPr lang="en-US" altLang="ko-KR" sz="900" dirty="0" smtClean="0">
                          <a:latin typeface="Ebrima" pitchFamily="2" charset="0"/>
                          <a:ea typeface="Ebrima" pitchFamily="2" charset="0"/>
                          <a:cs typeface="Ebrima" pitchFamily="2" charset="0"/>
                        </a:rPr>
                        <a:t>emove the mask sheet. Pat the remaining</a:t>
                      </a:r>
                      <a:r>
                        <a:rPr lang="en-US" altLang="ko-KR" sz="900" baseline="0" dirty="0" smtClean="0">
                          <a:latin typeface="Ebrima" pitchFamily="2" charset="0"/>
                          <a:ea typeface="Ebrima" pitchFamily="2" charset="0"/>
                          <a:cs typeface="Ebrima" pitchFamily="2" charset="0"/>
                        </a:rPr>
                        <a:t> essence for extra absorption.  </a:t>
                      </a:r>
                      <a:endParaRPr lang="en-US" altLang="ko-KR" sz="900" dirty="0" smtClean="0">
                        <a:latin typeface="Ebrima" pitchFamily="2" charset="0"/>
                        <a:ea typeface="Ebrima" pitchFamily="2" charset="0"/>
                        <a:cs typeface="Ebrima" pitchFamily="2" charset="0"/>
                      </a:endParaRPr>
                    </a:p>
                  </a:txBody>
                  <a:tcPr marL="99059" marR="99059" marT="45721" marB="45721"/>
                </a:tc>
              </a:tr>
            </a:tbl>
          </a:graphicData>
        </a:graphic>
      </p:graphicFrame>
      <p:cxnSp>
        <p:nvCxnSpPr>
          <p:cNvPr id="6" name="직선 연결선 5"/>
          <p:cNvCxnSpPr/>
          <p:nvPr/>
        </p:nvCxnSpPr>
        <p:spPr>
          <a:xfrm>
            <a:off x="4964247" y="-4974"/>
            <a:ext cx="0" cy="6840538"/>
          </a:xfrm>
          <a:prstGeom prst="line">
            <a:avLst/>
          </a:prstGeom>
          <a:ln w="381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0" name="내용 개체 틀 6"/>
          <p:cNvGraphicFramePr>
            <a:graphicFrameLocks/>
          </p:cNvGraphicFramePr>
          <p:nvPr>
            <p:extLst>
              <p:ext uri="{D42A27DB-BD31-4B8C-83A1-F6EECF244321}">
                <p14:modId xmlns:p14="http://schemas.microsoft.com/office/powerpoint/2010/main" val="1373739456"/>
              </p:ext>
            </p:extLst>
          </p:nvPr>
        </p:nvGraphicFramePr>
        <p:xfrm>
          <a:off x="81050" y="116631"/>
          <a:ext cx="4799942" cy="6671459"/>
        </p:xfrm>
        <a:graphic>
          <a:graphicData uri="http://schemas.openxmlformats.org/drawingml/2006/table">
            <a:tbl>
              <a:tblPr firstRow="1" bandCol="1">
                <a:tableStyleId>{5940675A-B579-460E-94D1-54222C63F5DA}</a:tableStyleId>
              </a:tblPr>
              <a:tblGrid>
                <a:gridCol w="976248"/>
                <a:gridCol w="3823694"/>
              </a:tblGrid>
              <a:tr h="1082871">
                <a:tc>
                  <a:txBody>
                    <a:bodyPr/>
                    <a:lstStyle/>
                    <a:p>
                      <a:pPr algn="ctr" latinLnBrk="1"/>
                      <a:endParaRPr lang="ko-KR" altLang="en-US" sz="1200" b="1" dirty="0" smtClean="0">
                        <a:solidFill>
                          <a:schemeClr val="bg1"/>
                        </a:solidFill>
                      </a:endParaRPr>
                    </a:p>
                  </a:txBody>
                  <a:tcPr marL="99059" marR="99059" marT="45730" marB="45730" anchor="ctr">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smtClean="0">
                          <a:ln>
                            <a:noFill/>
                          </a:ln>
                          <a:solidFill>
                            <a:prstClr val="white"/>
                          </a:solidFill>
                          <a:effectLst/>
                          <a:uLnTx/>
                          <a:uFillTx/>
                          <a:latin typeface="Ebrima" pitchFamily="2" charset="0"/>
                          <a:ea typeface="Ebrima" pitchFamily="2" charset="0"/>
                          <a:cs typeface="Ebrima" pitchFamily="2" charset="0"/>
                        </a:rPr>
                        <a:t>Snail Essential EX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ko-KR" altLang="en-US" sz="1600" b="1" i="0" u="none" strike="noStrike" kern="1200" cap="none" spc="0" normalizeH="0" baseline="0" noProof="0" dirty="0" smtClean="0">
                          <a:ln>
                            <a:noFill/>
                          </a:ln>
                          <a:solidFill>
                            <a:prstClr val="white"/>
                          </a:solidFill>
                          <a:effectLst/>
                          <a:uLnTx/>
                          <a:uFillTx/>
                          <a:latin typeface="Ebrima" pitchFamily="2" charset="0"/>
                          <a:ea typeface="휴먼엑스포" panose="02030504000101010101" pitchFamily="18" charset="-127"/>
                          <a:cs typeface="Ebrima" pitchFamily="2" charset="0"/>
                        </a:rPr>
                        <a:t> </a:t>
                      </a:r>
                      <a:r>
                        <a:rPr kumimoji="0" lang="en-US" altLang="ko-KR" sz="1600" b="1" i="0" u="none" strike="noStrike" kern="1200" cap="none" spc="0" normalizeH="0" baseline="0" noProof="0" dirty="0" smtClean="0">
                          <a:ln>
                            <a:noFill/>
                          </a:ln>
                          <a:solidFill>
                            <a:prstClr val="white"/>
                          </a:solidFill>
                          <a:effectLst/>
                          <a:uLnTx/>
                          <a:uFillTx/>
                          <a:latin typeface="Ebrima" pitchFamily="2" charset="0"/>
                          <a:ea typeface="Ebrima" pitchFamily="2" charset="0"/>
                          <a:cs typeface="Ebrima" pitchFamily="2" charset="0"/>
                        </a:rPr>
                        <a:t>Wrinkle Solution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smtClean="0">
                          <a:ln>
                            <a:noFill/>
                          </a:ln>
                          <a:solidFill>
                            <a:prstClr val="white"/>
                          </a:solidFill>
                          <a:effectLst/>
                          <a:uLnTx/>
                          <a:uFillTx/>
                          <a:latin typeface="Ebrima" pitchFamily="2" charset="0"/>
                          <a:ea typeface="Ebrima" pitchFamily="2" charset="0"/>
                          <a:cs typeface="Ebrima" pitchFamily="2" charset="0"/>
                        </a:rPr>
                        <a:t>Deep Cleansing Foam</a:t>
                      </a:r>
                      <a:endParaRPr lang="en-US" altLang="ko-KR" sz="1600" b="1" u="none" dirty="0" smtClean="0">
                        <a:solidFill>
                          <a:schemeClr val="bg1"/>
                        </a:solidFill>
                        <a:latin typeface="Ebrima" pitchFamily="2" charset="0"/>
                        <a:ea typeface="Ebrima" pitchFamily="2" charset="0"/>
                        <a:cs typeface="Ebrima" pitchFamily="2" charset="0"/>
                      </a:endParaRPr>
                    </a:p>
                    <a:p>
                      <a:pPr algn="ctr" latinLnBrk="1"/>
                      <a:endParaRPr lang="en-US" altLang="ko-KR" sz="2400" b="1" u="none" dirty="0" smtClean="0">
                        <a:solidFill>
                          <a:schemeClr val="bg1"/>
                        </a:solidFill>
                      </a:endParaRPr>
                    </a:p>
                  </a:txBody>
                  <a:tcPr marL="99059" marR="99059" marT="45730" marB="45730" anchor="ctr">
                    <a:solidFill>
                      <a:schemeClr val="accent2">
                        <a:lumMod val="75000"/>
                      </a:schemeClr>
                    </a:solidFill>
                  </a:tcPr>
                </a:tc>
              </a:tr>
              <a:tr h="707231">
                <a:tc>
                  <a:txBody>
                    <a:bodyPr/>
                    <a:lstStyle/>
                    <a:p>
                      <a:pPr algn="ctr" latinLnBrk="1"/>
                      <a:r>
                        <a:rPr lang="en-US" altLang="ko-KR" sz="1050" b="1" dirty="0" smtClean="0">
                          <a:latin typeface="Ebrima" pitchFamily="2" charset="0"/>
                          <a:ea typeface="Ebrima" pitchFamily="2" charset="0"/>
                          <a:cs typeface="Ebrima" pitchFamily="2" charset="0"/>
                        </a:rPr>
                        <a:t>Key</a:t>
                      </a:r>
                      <a:r>
                        <a:rPr lang="en-US" altLang="ko-KR" sz="1050" b="1" baseline="0" dirty="0" smtClean="0">
                          <a:latin typeface="Ebrima" pitchFamily="2" charset="0"/>
                          <a:ea typeface="Ebrima" pitchFamily="2" charset="0"/>
                          <a:cs typeface="Ebrima" pitchFamily="2" charset="0"/>
                        </a:rPr>
                        <a:t> Selling Point</a:t>
                      </a:r>
                      <a:endParaRPr lang="en-US" altLang="ko-KR" sz="1050" b="1" dirty="0" smtClean="0">
                        <a:latin typeface="Ebrima" pitchFamily="2" charset="0"/>
                        <a:ea typeface="Ebrima" pitchFamily="2" charset="0"/>
                        <a:cs typeface="Ebrima" pitchFamily="2" charset="0"/>
                      </a:endParaRPr>
                    </a:p>
                  </a:txBody>
                  <a:tcPr marL="99059" marR="99059" marT="45721" marB="45721" anchor="ctr"/>
                </a:tc>
                <a:tc>
                  <a:txBody>
                    <a:bodyPr/>
                    <a:lstStyle/>
                    <a:p>
                      <a:pPr marL="0" marR="0" indent="0" algn="l" defTabSz="914400" rtl="0" eaLnBrk="1" fontAlgn="auto" latinLnBrk="1" hangingPunct="1">
                        <a:lnSpc>
                          <a:spcPct val="120000"/>
                        </a:lnSpc>
                        <a:spcBef>
                          <a:spcPts val="0"/>
                        </a:spcBef>
                        <a:spcAft>
                          <a:spcPts val="0"/>
                        </a:spcAft>
                        <a:buClrTx/>
                        <a:buSzTx/>
                        <a:buFontTx/>
                        <a:buNone/>
                        <a:tabLst/>
                        <a:defRPr/>
                      </a:pPr>
                      <a:r>
                        <a:rPr lang="en-US" altLang="ko-KR" sz="1000" b="1" baseline="0" dirty="0" smtClean="0">
                          <a:solidFill>
                            <a:srgbClr val="B00000"/>
                          </a:solidFill>
                          <a:effectLst/>
                          <a:latin typeface="+mj-ea"/>
                          <a:ea typeface="+mj-ea"/>
                        </a:rPr>
                        <a:t>Emollient, hydrating deep cleansing foam formulated with the concentrated Golden Snail Essential Complex</a:t>
                      </a:r>
                      <a:endParaRPr lang="en-US" altLang="ko-KR" sz="1000" b="1" baseline="0" dirty="0" smtClean="0">
                        <a:solidFill>
                          <a:srgbClr val="B00000"/>
                        </a:solidFill>
                        <a:effectLst/>
                        <a:latin typeface="맑은 고딕" pitchFamily="50" charset="-127"/>
                        <a:ea typeface="맑은 고딕" pitchFamily="50" charset="-127"/>
                      </a:endParaRPr>
                    </a:p>
                  </a:txBody>
                  <a:tcPr marL="99059" marR="99059" marT="45721" marB="45721" anchor="ctr"/>
                </a:tc>
              </a:tr>
              <a:tr h="3090285">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smtClean="0">
                          <a:ln>
                            <a:noFill/>
                          </a:ln>
                          <a:solidFill>
                            <a:prstClr val="black"/>
                          </a:solidFill>
                          <a:effectLst/>
                          <a:uLnTx/>
                          <a:uFillTx/>
                          <a:latin typeface="Ebrima" pitchFamily="2" charset="0"/>
                          <a:ea typeface="Ebrima" pitchFamily="2" charset="0"/>
                          <a:cs typeface="Ebrima" pitchFamily="2" charset="0"/>
                        </a:rPr>
                        <a:t>Feature</a:t>
                      </a:r>
                      <a:endParaRPr kumimoji="0" lang="ko-KR" altLang="en-US" sz="1050" b="1" i="0" u="none" strike="noStrike" kern="1200" cap="none" spc="0" normalizeH="0" baseline="0" noProof="0" dirty="0">
                        <a:ln>
                          <a:noFill/>
                        </a:ln>
                        <a:solidFill>
                          <a:prstClr val="black"/>
                        </a:solidFill>
                        <a:effectLst/>
                        <a:uLnTx/>
                        <a:uFillTx/>
                        <a:latin typeface="Ebrima" pitchFamily="2" charset="0"/>
                        <a:ea typeface="+mn-ea"/>
                        <a:cs typeface="Ebrima" pitchFamily="2" charset="0"/>
                      </a:endParaRPr>
                    </a:p>
                  </a:txBody>
                  <a:tcPr marL="99059" marR="99059" marT="45721" marB="45721" anchor="ctr"/>
                </a:tc>
                <a:tc>
                  <a:txBody>
                    <a:bodyPr/>
                    <a:lstStyle/>
                    <a:p>
                      <a:pPr marL="0" indent="0" latinLnBrk="1">
                        <a:buNone/>
                      </a:pPr>
                      <a:endParaRPr lang="en-US" altLang="ko-KR" sz="1000" b="1" baseline="0" dirty="0" smtClean="0">
                        <a:solidFill>
                          <a:schemeClr val="tx1"/>
                        </a:solidFill>
                        <a:latin typeface="+mn-ea"/>
                        <a:ea typeface="+mn-ea"/>
                      </a:endParaRPr>
                    </a:p>
                    <a:p>
                      <a:pPr marL="171450" marR="0" indent="-171450" algn="l" defTabSz="914400" rtl="0" eaLnBrk="1" fontAlgn="auto" latinLnBrk="1" hangingPunct="1">
                        <a:lnSpc>
                          <a:spcPct val="100000"/>
                        </a:lnSpc>
                        <a:spcBef>
                          <a:spcPts val="0"/>
                        </a:spcBef>
                        <a:spcAft>
                          <a:spcPts val="0"/>
                        </a:spcAft>
                        <a:buClrTx/>
                        <a:buSzTx/>
                        <a:buFont typeface="Wingdings" panose="05000000000000000000" pitchFamily="2" charset="2"/>
                        <a:buChar char="ü"/>
                        <a:tabLst/>
                        <a:defRPr/>
                      </a:pPr>
                      <a:endParaRPr lang="en-US" altLang="ko-KR" sz="1000" baseline="0" dirty="0" smtClean="0">
                        <a:latin typeface="+mn-ea"/>
                        <a:ea typeface="+mn-ea"/>
                      </a:endParaRPr>
                    </a:p>
                    <a:p>
                      <a:pPr marL="171450" marR="0" indent="-171450" algn="l" defTabSz="914400" rtl="0" eaLnBrk="1" fontAlgn="auto" latinLnBrk="1" hangingPunct="1">
                        <a:lnSpc>
                          <a:spcPct val="100000"/>
                        </a:lnSpc>
                        <a:spcBef>
                          <a:spcPts val="0"/>
                        </a:spcBef>
                        <a:spcAft>
                          <a:spcPts val="0"/>
                        </a:spcAft>
                        <a:buClrTx/>
                        <a:buSzTx/>
                        <a:buFont typeface="Wingdings" panose="05000000000000000000" pitchFamily="2" charset="2"/>
                        <a:buChar char="ü"/>
                        <a:tabLst/>
                        <a:defRPr/>
                      </a:pPr>
                      <a:endParaRPr lang="en-US" altLang="ko-KR" sz="1000" baseline="0" dirty="0" smtClean="0">
                        <a:latin typeface="+mn-ea"/>
                        <a:ea typeface="+mn-ea"/>
                      </a:endParaRPr>
                    </a:p>
                    <a:p>
                      <a:pPr marL="0" marR="0" indent="0" algn="l" defTabSz="914400" rtl="0" eaLnBrk="1" fontAlgn="auto" latinLnBrk="1" hangingPunct="1">
                        <a:lnSpc>
                          <a:spcPct val="100000"/>
                        </a:lnSpc>
                        <a:spcBef>
                          <a:spcPts val="0"/>
                        </a:spcBef>
                        <a:spcAft>
                          <a:spcPts val="0"/>
                        </a:spcAft>
                        <a:buClrTx/>
                        <a:buSzTx/>
                        <a:buFont typeface="Wingdings" panose="05000000000000000000" pitchFamily="2" charset="2"/>
                        <a:buNone/>
                        <a:tabLst/>
                        <a:defRPr/>
                      </a:pPr>
                      <a:endParaRPr lang="en-US" altLang="ko-KR" sz="1000" baseline="0" dirty="0" smtClean="0">
                        <a:latin typeface="+mn-ea"/>
                        <a:ea typeface="+mn-ea"/>
                      </a:endParaRPr>
                    </a:p>
                    <a:p>
                      <a:pPr marL="0" marR="0" indent="0" algn="l" defTabSz="914400" rtl="0" eaLnBrk="1" fontAlgn="auto" latinLnBrk="1" hangingPunct="1">
                        <a:lnSpc>
                          <a:spcPct val="100000"/>
                        </a:lnSpc>
                        <a:spcBef>
                          <a:spcPts val="0"/>
                        </a:spcBef>
                        <a:spcAft>
                          <a:spcPts val="0"/>
                        </a:spcAft>
                        <a:buClrTx/>
                        <a:buSzTx/>
                        <a:buFont typeface="Wingdings" panose="05000000000000000000" pitchFamily="2" charset="2"/>
                        <a:buNone/>
                        <a:tabLst/>
                        <a:defRPr/>
                      </a:pPr>
                      <a:endParaRPr lang="en-US" altLang="ko-KR" sz="1000" baseline="0" dirty="0" smtClean="0">
                        <a:latin typeface="+mn-ea"/>
                        <a:ea typeface="+mn-ea"/>
                      </a:endParaRPr>
                    </a:p>
                    <a:p>
                      <a:pPr marL="0" indent="0" latinLnBrk="1">
                        <a:buNone/>
                      </a:pPr>
                      <a:endParaRPr lang="en-US" altLang="ko-KR" sz="900" kern="100" dirty="0" smtClean="0">
                        <a:solidFill>
                          <a:srgbClr val="000000"/>
                        </a:solidFill>
                        <a:effectLst/>
                        <a:latin typeface="+mn-ea"/>
                        <a:ea typeface="+mn-ea"/>
                        <a:cs typeface="Times New Roman"/>
                      </a:endParaRPr>
                    </a:p>
                  </a:txBody>
                  <a:tcPr marL="99059" marR="99059" marT="45721" marB="45721" anchor="ctr"/>
                </a:tc>
              </a:tr>
              <a:tr h="1206433">
                <a:tc>
                  <a:txBody>
                    <a:bodyPr/>
                    <a:lstStyle/>
                    <a:p>
                      <a:pPr algn="ctr" latinLnBrk="1"/>
                      <a:r>
                        <a:rPr lang="en-US" altLang="ko-KR" sz="1050" b="1" dirty="0" smtClean="0">
                          <a:latin typeface="Ebrima" pitchFamily="2" charset="0"/>
                          <a:ea typeface="Ebrima" pitchFamily="2" charset="0"/>
                          <a:cs typeface="Ebrima" pitchFamily="2" charset="0"/>
                        </a:rPr>
                        <a:t>Sales Talk</a:t>
                      </a:r>
                      <a:endParaRPr lang="ko-KR" altLang="en-US" sz="1050" b="1" dirty="0">
                        <a:latin typeface="Ebrima" pitchFamily="2" charset="0"/>
                        <a:cs typeface="Ebrima" pitchFamily="2" charset="0"/>
                      </a:endParaRPr>
                    </a:p>
                  </a:txBody>
                  <a:tcPr marL="99059" marR="99059" marT="45721" marB="45721" anchor="ctr"/>
                </a:tc>
                <a:tc>
                  <a:txBody>
                    <a:bodyPr/>
                    <a:lstStyle/>
                    <a:p>
                      <a:pPr latinLnBrk="1"/>
                      <a:endParaRPr lang="en-US" altLang="ko-KR" sz="900" b="0" i="0" dirty="0" smtClean="0">
                        <a:effectLst>
                          <a:outerShdw blurRad="38100" dist="38100" dir="2700000" algn="tl">
                            <a:srgbClr val="000000">
                              <a:alpha val="43137"/>
                            </a:srgbClr>
                          </a:outerShdw>
                        </a:effectLst>
                      </a:endParaRPr>
                    </a:p>
                    <a:p>
                      <a:pPr latinLnBrk="1"/>
                      <a:r>
                        <a:rPr lang="en-US" altLang="ko-KR" sz="900" b="0" i="0" dirty="0" smtClean="0">
                          <a:effectLst/>
                        </a:rPr>
                        <a:t>Do you see the</a:t>
                      </a:r>
                      <a:r>
                        <a:rPr lang="en-US" altLang="ko-KR" sz="900" b="0" i="0" baseline="0" dirty="0" smtClean="0">
                          <a:effectLst/>
                        </a:rPr>
                        <a:t>  gummy texture? This texture forms abundant and firm bubbles which will eliminate every dirt and residue in the skin. But you will not feel dry. It contains so many nourishing ingredients such as Golden snail complex, ceramide, Hyaluronic acid and collagen. </a:t>
                      </a:r>
                      <a:endParaRPr lang="en-US" altLang="ko-KR" sz="900" b="0" i="0" dirty="0" smtClean="0">
                        <a:effectLst/>
                      </a:endParaRPr>
                    </a:p>
                  </a:txBody>
                  <a:tcPr marL="99059" marR="99059" marT="45721" marB="45721"/>
                </a:tc>
              </a:tr>
              <a:tr h="478770">
                <a:tc>
                  <a:txBody>
                    <a:bodyPr/>
                    <a:lstStyle/>
                    <a:p>
                      <a:pPr algn="ctr" latinLnBrk="1"/>
                      <a:r>
                        <a:rPr lang="en-US" altLang="ko-KR" sz="1050" b="1" dirty="0" smtClean="0">
                          <a:latin typeface="Ebrima" pitchFamily="2" charset="0"/>
                          <a:ea typeface="Ebrima" pitchFamily="2" charset="0"/>
                          <a:cs typeface="Ebrima" pitchFamily="2" charset="0"/>
                        </a:rPr>
                        <a:t>Direction</a:t>
                      </a:r>
                    </a:p>
                  </a:txBody>
                  <a:tcPr marL="99059" marR="99059" marT="45721" marB="45721" anchor="ctr"/>
                </a:tc>
                <a:tc>
                  <a:txBody>
                    <a:bodyPr/>
                    <a:lstStyle/>
                    <a:p>
                      <a:pPr latinLnBrk="1"/>
                      <a:r>
                        <a:rPr lang="en-US" altLang="ko-KR" sz="900" dirty="0" smtClean="0">
                          <a:latin typeface="+mn-ea"/>
                          <a:ea typeface="+mn-ea"/>
                        </a:rPr>
                        <a:t>Work into lather first,</a:t>
                      </a:r>
                      <a:r>
                        <a:rPr lang="en-US" altLang="ko-KR" sz="900" baseline="0" dirty="0" smtClean="0">
                          <a:latin typeface="+mn-ea"/>
                          <a:ea typeface="+mn-ea"/>
                        </a:rPr>
                        <a:t> massage gently onto entire face, Wash off with lukewarm water. </a:t>
                      </a:r>
                      <a:endParaRPr lang="ko-KR" altLang="en-US" sz="900" dirty="0">
                        <a:latin typeface="+mn-ea"/>
                        <a:ea typeface="+mn-ea"/>
                      </a:endParaRPr>
                    </a:p>
                  </a:txBody>
                  <a:tcPr marL="99059" marR="99059" marT="45721" marB="45721"/>
                </a:tc>
              </a:tr>
            </a:tbl>
          </a:graphicData>
        </a:graphic>
      </p:graphicFrame>
      <p:pic>
        <p:nvPicPr>
          <p:cNvPr id="20"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453" t="8419" r="40313" b="11945"/>
          <a:stretch/>
        </p:blipFill>
        <p:spPr bwMode="auto">
          <a:xfrm>
            <a:off x="318725" y="163138"/>
            <a:ext cx="499097" cy="1072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0331" y="3130030"/>
            <a:ext cx="774505" cy="70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987583" y="3145139"/>
            <a:ext cx="935569" cy="678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031" t="19578" r="62005" b="19391"/>
          <a:stretch/>
        </p:blipFill>
        <p:spPr bwMode="auto">
          <a:xfrm>
            <a:off x="5120536" y="163138"/>
            <a:ext cx="885151"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직사각형 11"/>
          <p:cNvSpPr/>
          <p:nvPr/>
        </p:nvSpPr>
        <p:spPr>
          <a:xfrm>
            <a:off x="1280591" y="975341"/>
            <a:ext cx="3312367" cy="253916"/>
          </a:xfrm>
          <a:prstGeom prst="rect">
            <a:avLst/>
          </a:prstGeom>
          <a:ln>
            <a:solidFill>
              <a:srgbClr val="FFFFFF"/>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altLang="ko-KR" sz="1050" b="1" dirty="0" smtClean="0">
                <a:solidFill>
                  <a:srgbClr val="FF0000"/>
                </a:solidFill>
                <a:latin typeface="+mn-ea"/>
              </a:rPr>
              <a:t>150ml </a:t>
            </a:r>
            <a:r>
              <a:rPr lang="en-US" altLang="ko-KR" sz="1050" b="1" dirty="0">
                <a:solidFill>
                  <a:srgbClr val="FF0000"/>
                </a:solidFill>
                <a:latin typeface="+mn-ea"/>
              </a:rPr>
              <a:t>/ </a:t>
            </a:r>
            <a:r>
              <a:rPr lang="en-US" altLang="ko-KR" sz="1050" b="1" dirty="0" smtClean="0">
                <a:solidFill>
                  <a:srgbClr val="FF0000"/>
                </a:solidFill>
                <a:latin typeface="+mn-ea"/>
              </a:rPr>
              <a:t>15,000 won</a:t>
            </a:r>
            <a:endParaRPr lang="ko-KR" altLang="en-US" sz="1050" b="1" dirty="0">
              <a:solidFill>
                <a:srgbClr val="FF0000"/>
              </a:solidFill>
              <a:latin typeface="+mn-ea"/>
            </a:endParaRPr>
          </a:p>
        </p:txBody>
      </p:sp>
      <p:sp>
        <p:nvSpPr>
          <p:cNvPr id="13" name="직사각형 12"/>
          <p:cNvSpPr/>
          <p:nvPr/>
        </p:nvSpPr>
        <p:spPr>
          <a:xfrm>
            <a:off x="6321151" y="686801"/>
            <a:ext cx="3312367" cy="415498"/>
          </a:xfrm>
          <a:prstGeom prst="rect">
            <a:avLst/>
          </a:prstGeom>
          <a:ln>
            <a:solidFill>
              <a:srgbClr val="FFFFFF"/>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altLang="ko-KR" sz="1050" b="1" dirty="0" smtClean="0">
                <a:solidFill>
                  <a:srgbClr val="FF0000"/>
                </a:solidFill>
                <a:latin typeface="+mn-ea"/>
              </a:rPr>
              <a:t>Approved whitening &amp; Wrinkle care quality</a:t>
            </a:r>
            <a:r>
              <a:rPr lang="ko-KR" altLang="en-US" sz="1050" b="1" dirty="0" smtClean="0">
                <a:solidFill>
                  <a:srgbClr val="FF0000"/>
                </a:solidFill>
                <a:latin typeface="+mn-ea"/>
              </a:rPr>
              <a:t> </a:t>
            </a:r>
            <a:endParaRPr lang="en-US" altLang="ko-KR" sz="1050" b="1" dirty="0">
              <a:solidFill>
                <a:srgbClr val="FF0000"/>
              </a:solidFill>
              <a:latin typeface="+mn-ea"/>
            </a:endParaRPr>
          </a:p>
          <a:p>
            <a:pPr algn="ctr">
              <a:defRPr/>
            </a:pPr>
            <a:r>
              <a:rPr lang="en-US" altLang="ko-KR" sz="1050" b="1" dirty="0" smtClean="0">
                <a:solidFill>
                  <a:srgbClr val="FF0000"/>
                </a:solidFill>
                <a:latin typeface="+mn-ea"/>
              </a:rPr>
              <a:t>28ml </a:t>
            </a:r>
            <a:r>
              <a:rPr lang="en-US" altLang="ko-KR" sz="1050" b="1" dirty="0">
                <a:solidFill>
                  <a:srgbClr val="FF0000"/>
                </a:solidFill>
                <a:latin typeface="+mn-ea"/>
              </a:rPr>
              <a:t>/ </a:t>
            </a:r>
            <a:r>
              <a:rPr lang="en-US" altLang="ko-KR" sz="1050" b="1" dirty="0" smtClean="0">
                <a:solidFill>
                  <a:srgbClr val="FF0000"/>
                </a:solidFill>
                <a:latin typeface="+mn-ea"/>
              </a:rPr>
              <a:t>5,000 won</a:t>
            </a:r>
            <a:endParaRPr lang="ko-KR" altLang="en-US" sz="1050" b="1" dirty="0">
              <a:solidFill>
                <a:srgbClr val="FF0000"/>
              </a:solidFill>
              <a:latin typeface="+mn-ea"/>
            </a:endParaRPr>
          </a:p>
        </p:txBody>
      </p:sp>
      <p:sp>
        <p:nvSpPr>
          <p:cNvPr id="2" name="직사각형 1"/>
          <p:cNvSpPr/>
          <p:nvPr/>
        </p:nvSpPr>
        <p:spPr>
          <a:xfrm>
            <a:off x="1064566" y="1988840"/>
            <a:ext cx="3744416" cy="1495794"/>
          </a:xfrm>
          <a:prstGeom prst="rect">
            <a:avLst/>
          </a:prstGeom>
        </p:spPr>
        <p:txBody>
          <a:bodyPr wrap="square">
            <a:spAutoFit/>
          </a:bodyPr>
          <a:lstStyle/>
          <a:p>
            <a:pPr lvl="0">
              <a:lnSpc>
                <a:spcPct val="120000"/>
              </a:lnSpc>
              <a:defRPr/>
            </a:pPr>
            <a:r>
              <a:rPr lang="en-US" altLang="ko-KR" sz="1000" b="1" dirty="0">
                <a:solidFill>
                  <a:prstClr val="black"/>
                </a:solidFill>
              </a:rPr>
              <a:t>1. Contains Korean Golden Snail Essential Complex </a:t>
            </a:r>
            <a:r>
              <a:rPr lang="en-US" altLang="ko-KR" sz="900" dirty="0">
                <a:solidFill>
                  <a:prstClr val="black"/>
                </a:solidFill>
              </a:rPr>
              <a:t>: </a:t>
            </a:r>
            <a:r>
              <a:rPr lang="en-US" altLang="ko-KR" sz="900" dirty="0">
                <a:solidFill>
                  <a:prstClr val="black"/>
                </a:solidFill>
                <a:latin typeface="Ebrima" pitchFamily="2" charset="0"/>
                <a:ea typeface="Ebrima" pitchFamily="2" charset="0"/>
                <a:cs typeface="Ebrima" pitchFamily="2" charset="0"/>
              </a:rPr>
              <a:t>Hatched from golden egg, its shell has golden color. Precious ingredient with  ultra strong cell regenerating power. </a:t>
            </a:r>
            <a:endParaRPr lang="ko-KR" altLang="en-US" sz="900" dirty="0">
              <a:solidFill>
                <a:prstClr val="black"/>
              </a:solidFill>
              <a:latin typeface="Ebrima" pitchFamily="2" charset="0"/>
              <a:cs typeface="Ebrima" pitchFamily="2" charset="0"/>
            </a:endParaRPr>
          </a:p>
          <a:p>
            <a:pPr marL="171450" lvl="0" indent="-171450">
              <a:lnSpc>
                <a:spcPct val="120000"/>
              </a:lnSpc>
              <a:buFont typeface="Wingdings" panose="05000000000000000000" pitchFamily="2" charset="2"/>
              <a:buChar char="ü"/>
            </a:pPr>
            <a:r>
              <a:rPr lang="en-US" altLang="ko-KR" sz="900" b="1" dirty="0">
                <a:solidFill>
                  <a:srgbClr val="C00000"/>
                </a:solidFill>
              </a:rPr>
              <a:t>Deep cleansing</a:t>
            </a:r>
          </a:p>
          <a:p>
            <a:pPr marL="171450" lvl="0" indent="-171450">
              <a:lnSpc>
                <a:spcPct val="120000"/>
              </a:lnSpc>
              <a:buFont typeface="Wingdings" panose="05000000000000000000" pitchFamily="2" charset="2"/>
              <a:buChar char="ü"/>
            </a:pPr>
            <a:r>
              <a:rPr lang="en-US" altLang="ko-KR" sz="900" b="1" dirty="0">
                <a:solidFill>
                  <a:srgbClr val="C00000"/>
                </a:solidFill>
              </a:rPr>
              <a:t>Non-drying, Comfortable after-feel. Nourishing type. </a:t>
            </a:r>
            <a:endParaRPr lang="en-US" altLang="ko-KR" sz="900" b="1" dirty="0" smtClean="0">
              <a:solidFill>
                <a:srgbClr val="C00000"/>
              </a:solidFill>
            </a:endParaRPr>
          </a:p>
          <a:p>
            <a:pPr lvl="0">
              <a:lnSpc>
                <a:spcPct val="120000"/>
              </a:lnSpc>
            </a:pPr>
            <a:r>
              <a:rPr lang="en-US" altLang="ko-KR" sz="1000" b="1" dirty="0" smtClean="0"/>
              <a:t>2. Foam </a:t>
            </a:r>
            <a:r>
              <a:rPr lang="en-US" altLang="ko-KR" sz="1000" b="1" dirty="0"/>
              <a:t>has </a:t>
            </a:r>
            <a:r>
              <a:rPr lang="en-US" altLang="ko-KR" sz="1000" b="1" dirty="0" smtClean="0"/>
              <a:t>a dense </a:t>
            </a:r>
            <a:r>
              <a:rPr lang="en-US" altLang="ko-KR" sz="1000" b="1" dirty="0"/>
              <a:t>texture, forming abundant firm bubbles. </a:t>
            </a:r>
            <a:endParaRPr lang="en-US" altLang="ko-KR" sz="1000" kern="100" dirty="0">
              <a:cs typeface="Times New Roman"/>
            </a:endParaRPr>
          </a:p>
          <a:p>
            <a:pPr marL="171450" lvl="0" indent="-171450">
              <a:lnSpc>
                <a:spcPct val="120000"/>
              </a:lnSpc>
              <a:buFont typeface="Wingdings" panose="05000000000000000000" pitchFamily="2" charset="2"/>
              <a:buChar char="ü"/>
              <a:defRPr/>
            </a:pPr>
            <a:endParaRPr lang="en-US" altLang="ko-KR" sz="1000" dirty="0">
              <a:solidFill>
                <a:prstClr val="black"/>
              </a:solidFill>
            </a:endParaRPr>
          </a:p>
        </p:txBody>
      </p:sp>
      <p:sp>
        <p:nvSpPr>
          <p:cNvPr id="3" name="직사각형 2"/>
          <p:cNvSpPr/>
          <p:nvPr/>
        </p:nvSpPr>
        <p:spPr>
          <a:xfrm>
            <a:off x="1050946" y="3835308"/>
            <a:ext cx="3771655" cy="1107996"/>
          </a:xfrm>
          <a:prstGeom prst="rect">
            <a:avLst/>
          </a:prstGeom>
        </p:spPr>
        <p:txBody>
          <a:bodyPr wrap="square">
            <a:spAutoFit/>
          </a:bodyPr>
          <a:lstStyle/>
          <a:p>
            <a:r>
              <a:rPr lang="en-US" altLang="ko-KR" sz="1050" b="1" dirty="0" smtClean="0">
                <a:solidFill>
                  <a:prstClr val="black"/>
                </a:solidFill>
              </a:rPr>
              <a:t>3. </a:t>
            </a:r>
            <a:r>
              <a:rPr lang="en-US" altLang="ko-KR" sz="1050" b="1" dirty="0" smtClean="0">
                <a:solidFill>
                  <a:srgbClr val="C00000"/>
                </a:solidFill>
              </a:rPr>
              <a:t>Non-drying</a:t>
            </a:r>
            <a:r>
              <a:rPr lang="en-US" altLang="ko-KR" sz="1050" b="1" dirty="0">
                <a:solidFill>
                  <a:srgbClr val="C00000"/>
                </a:solidFill>
              </a:rPr>
              <a:t>, Comfortable after-feel. </a:t>
            </a:r>
          </a:p>
          <a:p>
            <a:pPr lvl="0"/>
            <a:r>
              <a:rPr lang="ko-KR" altLang="en-US" sz="1050" b="1" dirty="0" smtClean="0">
                <a:solidFill>
                  <a:prstClr val="black"/>
                </a:solidFill>
              </a:rPr>
              <a:t>  </a:t>
            </a:r>
            <a:r>
              <a:rPr lang="en-US" altLang="ko-KR" sz="1050" b="1" dirty="0" smtClean="0">
                <a:solidFill>
                  <a:prstClr val="black"/>
                </a:solidFill>
              </a:rPr>
              <a:t>Contains effective hydrating agents. </a:t>
            </a:r>
          </a:p>
          <a:p>
            <a:pPr marL="171450" lvl="0" indent="-171450">
              <a:buFont typeface="Wingdings" pitchFamily="2" charset="2"/>
              <a:buChar char="ü"/>
            </a:pPr>
            <a:r>
              <a:rPr lang="en-US" altLang="ko-KR" sz="900" dirty="0" smtClean="0">
                <a:latin typeface="+mn-ea"/>
              </a:rPr>
              <a:t>Ceramide</a:t>
            </a:r>
            <a:r>
              <a:rPr lang="ko-KR" altLang="en-US" sz="900" dirty="0" smtClean="0">
                <a:latin typeface="+mn-ea"/>
              </a:rPr>
              <a:t> </a:t>
            </a:r>
            <a:r>
              <a:rPr lang="en-US" altLang="ko-KR" sz="900" dirty="0">
                <a:latin typeface="+mn-ea"/>
              </a:rPr>
              <a:t>– NMF (natural moisturizing factor) in Epidermis </a:t>
            </a:r>
          </a:p>
          <a:p>
            <a:pPr marL="171450" indent="-171450">
              <a:buFont typeface="Wingdings" panose="05000000000000000000" pitchFamily="2" charset="2"/>
              <a:buChar char="ü"/>
              <a:defRPr/>
            </a:pPr>
            <a:r>
              <a:rPr lang="en-US" altLang="ko-KR" sz="900" dirty="0">
                <a:latin typeface="+mn-ea"/>
              </a:rPr>
              <a:t>Hyaluronic Acid</a:t>
            </a:r>
            <a:r>
              <a:rPr lang="ko-KR" altLang="en-US" sz="900" dirty="0">
                <a:latin typeface="+mn-ea"/>
              </a:rPr>
              <a:t> </a:t>
            </a:r>
            <a:r>
              <a:rPr lang="en-US" altLang="ko-KR" sz="900" dirty="0">
                <a:latin typeface="+mn-ea"/>
              </a:rPr>
              <a:t>–NMF in Dermis</a:t>
            </a:r>
          </a:p>
          <a:p>
            <a:pPr>
              <a:defRPr/>
            </a:pPr>
            <a:r>
              <a:rPr lang="en-US" altLang="ko-KR" sz="900" dirty="0">
                <a:latin typeface="+mn-ea"/>
              </a:rPr>
              <a:t>                         -  Has extraordinary moist-retaining ability. </a:t>
            </a:r>
          </a:p>
          <a:p>
            <a:pPr marL="171450" indent="-171450">
              <a:buFont typeface="Wingdings" pitchFamily="2" charset="2"/>
              <a:buChar char="ü"/>
            </a:pPr>
            <a:r>
              <a:rPr lang="en-US" altLang="ko-KR" sz="900" dirty="0">
                <a:latin typeface="+mn-ea"/>
              </a:rPr>
              <a:t>Collagen </a:t>
            </a:r>
            <a:r>
              <a:rPr lang="ko-KR" altLang="en-US" sz="900" dirty="0">
                <a:latin typeface="+mn-ea"/>
              </a:rPr>
              <a:t> </a:t>
            </a:r>
            <a:r>
              <a:rPr lang="en-US" altLang="ko-KR" sz="900" dirty="0">
                <a:latin typeface="+mn-ea"/>
              </a:rPr>
              <a:t>- Critical agent in keeping skin strong, firm and healthy</a:t>
            </a:r>
          </a:p>
        </p:txBody>
      </p:sp>
      <p:pic>
        <p:nvPicPr>
          <p:cNvPr id="14" name="Picture 3" descr="C:\Users\user\Desktop\image (8).jpg"/>
          <p:cNvPicPr>
            <a:picLocks noChangeAspect="1" noChangeArrowheads="1"/>
          </p:cNvPicPr>
          <p:nvPr/>
        </p:nvPicPr>
        <p:blipFill rotWithShape="1">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sharpenSoften amount="50000"/>
                    </a14:imgEffect>
                    <a14:imgEffect>
                      <a14:colorTemperature colorTemp="4700"/>
                    </a14:imgEffect>
                    <a14:imgEffect>
                      <a14:brightnessContrast bright="20000" contrast="20000"/>
                    </a14:imgEffect>
                  </a14:imgLayer>
                </a14:imgProps>
              </a:ext>
              <a:ext uri="{28A0092B-C50C-407E-A947-70E740481C1C}">
                <a14:useLocalDpi xmlns:a14="http://schemas.microsoft.com/office/drawing/2010/main" val="0"/>
              </a:ext>
            </a:extLst>
          </a:blip>
          <a:srcRect l="33079" t="16919" r="22471" b="21697"/>
          <a:stretch/>
        </p:blipFill>
        <p:spPr bwMode="auto">
          <a:xfrm>
            <a:off x="1987583" y="5805264"/>
            <a:ext cx="707659" cy="459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96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5714</TotalTime>
  <Words>2285</Words>
  <Application>Microsoft Office PowerPoint</Application>
  <PresentationFormat>A4 용지(210x297mm)</PresentationFormat>
  <Paragraphs>311</Paragraphs>
  <Slides>5</Slides>
  <Notes>5</Notes>
  <HiddenSlides>0</HiddenSlides>
  <MMClips>0</MMClips>
  <ScaleCrop>false</ScaleCrop>
  <HeadingPairs>
    <vt:vector size="4" baseType="variant">
      <vt:variant>
        <vt:lpstr>테마</vt:lpstr>
      </vt:variant>
      <vt:variant>
        <vt:i4>1</vt:i4>
      </vt:variant>
      <vt:variant>
        <vt:lpstr>슬라이드 제목</vt:lpstr>
      </vt:variant>
      <vt:variant>
        <vt:i4>5</vt:i4>
      </vt:variant>
    </vt:vector>
  </HeadingPairs>
  <TitlesOfParts>
    <vt:vector size="6" baseType="lpstr">
      <vt:lpstr>Office 테마</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이소연</dc:creator>
  <cp:lastModifiedBy>윤서영</cp:lastModifiedBy>
  <cp:revision>280</cp:revision>
  <cp:lastPrinted>2015-02-10T01:58:03Z</cp:lastPrinted>
  <dcterms:created xsi:type="dcterms:W3CDTF">2014-01-21T05:29:29Z</dcterms:created>
  <dcterms:modified xsi:type="dcterms:W3CDTF">2015-02-26T00:32:56Z</dcterms:modified>
</cp:coreProperties>
</file>